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8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09" r:id="rId10"/>
    <p:sldId id="291" r:id="rId11"/>
    <p:sldId id="292" r:id="rId12"/>
    <p:sldId id="293" r:id="rId13"/>
    <p:sldId id="294" r:id="rId14"/>
    <p:sldId id="265" r:id="rId15"/>
    <p:sldId id="266" r:id="rId16"/>
    <p:sldId id="267" r:id="rId17"/>
    <p:sldId id="268" r:id="rId18"/>
    <p:sldId id="312" r:id="rId19"/>
    <p:sldId id="311" r:id="rId20"/>
    <p:sldId id="273" r:id="rId21"/>
    <p:sldId id="310" r:id="rId22"/>
    <p:sldId id="313" r:id="rId23"/>
    <p:sldId id="274" r:id="rId24"/>
    <p:sldId id="270" r:id="rId25"/>
    <p:sldId id="279" r:id="rId26"/>
    <p:sldId id="276" r:id="rId27"/>
    <p:sldId id="278" r:id="rId28"/>
    <p:sldId id="290" r:id="rId29"/>
    <p:sldId id="300" r:id="rId30"/>
    <p:sldId id="314" r:id="rId31"/>
    <p:sldId id="315" r:id="rId32"/>
    <p:sldId id="282" r:id="rId33"/>
    <p:sldId id="283" r:id="rId34"/>
    <p:sldId id="284" r:id="rId35"/>
    <p:sldId id="286" r:id="rId36"/>
    <p:sldId id="285" r:id="rId37"/>
    <p:sldId id="287" r:id="rId38"/>
    <p:sldId id="288" r:id="rId39"/>
    <p:sldId id="289" r:id="rId40"/>
    <p:sldId id="318" r:id="rId41"/>
    <p:sldId id="319" r:id="rId42"/>
    <p:sldId id="296" r:id="rId43"/>
    <p:sldId id="297" r:id="rId44"/>
    <p:sldId id="299" r:id="rId45"/>
    <p:sldId id="317" r:id="rId46"/>
    <p:sldId id="298" r:id="rId47"/>
    <p:sldId id="301" r:id="rId48"/>
    <p:sldId id="302" r:id="rId49"/>
    <p:sldId id="303" r:id="rId50"/>
    <p:sldId id="304" r:id="rId51"/>
    <p:sldId id="30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EF95-8895-4B4D-89CE-99F57106AE67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42421-033C-4D4E-8FA7-84D7C5168C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802008-549C-4488-A740-46D239053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6C5384-F8B0-446B-B06A-D5CC85DB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F8002D-84EB-4268-A1AA-2006F603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EF9073-9335-475A-AAB5-179D9E70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57A737-B3FD-433D-BAC0-1448A4FA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69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9B5C2-2997-41D3-A7EB-A8716927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A5EAE7D-1556-4A37-865C-FC30BA22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A35C9E-6D6A-4C28-84D7-5948AE0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9B7844-CD1E-4EAA-87F1-DABACBDF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205E69-B716-4567-AC0C-3DE8A821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696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92D57CE-B2BB-422B-8549-AB7C08BDB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94303-40CB-4694-BE24-8CEDC581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27FC10-A801-4C39-A93F-34855CFF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3571CE-B1EC-406A-AB5F-59AE985C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539297-4F96-4F0D-BE49-824E956D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144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385126-4A97-4D8E-8871-42518B83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B26392-1595-47E2-9809-BECD6C41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06E110-DA91-4213-98D8-E244F8FD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92CE8B-04E4-467B-8492-81CC3F03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973D6D-F81B-4E9E-9AD4-39293550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021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A586B-4FC9-4323-9F2F-4419D245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565565-C8DF-496D-B070-E162F02DE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B75888-2D79-4BF6-8631-339705AC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1010E2-325C-4614-BFD9-C62588BF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FD3DCF-E94B-403E-920E-7E2A31F5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094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CAEDA-68BA-46D7-AC25-B4C0F481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4F4BB6-030C-4E9C-9ECD-ACDC3968E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DF64F8-FAD7-4D62-82F2-F9331CB3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401FB5-8EFA-447C-8955-88106145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0BCA31-A47C-4DA9-A6DD-22ACA565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A245F1-FDF8-4CCB-86D9-19DC689D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739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767EEB-A6C1-444A-84AE-513F466E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C69F7C-C87F-4342-88F2-BA19A3C10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972EE5-8892-45D4-9432-4DE6C4660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0B349E1-891B-48DD-B4B8-177C8C089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A9E55E9-71BC-4CE2-90FE-5C8298437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DD9F752-9758-4E82-B398-FE60EC46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C977881-D357-4671-86BE-9BF4CC91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6046D7-3A4A-40A6-BC18-DF987DEC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709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D584C4-95AB-4C75-A350-910D9D59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68CD982-6AA3-4512-BD3F-E487AD4D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7E72EF6-3159-44F2-99E9-C5CE215F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4E402B-43A0-42FC-8F13-B1DEDCD8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897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C03CB1C-8C46-4EE5-925B-F768631C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0BF1804-CB8A-44FB-B454-C2348922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DBEBC1-D94E-447E-9B09-20621D59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324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C3BBC-D2AE-448D-AE6F-3539299A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55D5D2-B801-43B5-B735-F5AA8E53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822077-6D54-418D-B611-60DB3478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FE26A6-6D88-4D4F-AC2B-6A8D3BC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184068-E918-4615-A5CF-6DB936E9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64EBE2-450B-4FEF-B998-A2E04F02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011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CEF41-A417-4A0A-82E3-81C0EEF7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88EEA4E-C4EC-4209-AC21-ADD79CAB5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4BB742-CCAE-4FB3-850C-655E6D529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D30F2A-0B1F-4675-BB60-C705458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46236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8930E4-B1DB-418B-8FC1-B706680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4714" y="53079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1DC054-F57E-404B-8387-6D4F9B89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119" y="5427205"/>
            <a:ext cx="2743200" cy="365125"/>
          </a:xfrm>
          <a:prstGeom prst="rect">
            <a:avLst/>
          </a:prstGeom>
        </p:spPr>
        <p:txBody>
          <a:bodyPr/>
          <a:lstStyle/>
          <a:p>
            <a:fld id="{DCF7D936-6ABB-4E79-9457-2A3C0B52B2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588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BC3AA7-07C3-4C66-84BF-390795BE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9"/>
            <a:ext cx="9525000" cy="653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153C7B-A89F-4314-9B55-BB5C18A26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8232"/>
            <a:ext cx="10515600" cy="502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78B923A-16EA-4A25-A153-A926447D3738}"/>
              </a:ext>
            </a:extLst>
          </p:cNvPr>
          <p:cNvCxnSpPr>
            <a:cxnSpLocks/>
          </p:cNvCxnSpPr>
          <p:nvPr userDrawn="1"/>
        </p:nvCxnSpPr>
        <p:spPr>
          <a:xfrm>
            <a:off x="0" y="1030514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7D6A26DF-8C06-4426-A9E5-FE1836C2081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268995125"/>
              </p:ext>
            </p:extLst>
          </p:nvPr>
        </p:nvGraphicFramePr>
        <p:xfrm>
          <a:off x="10472531" y="152399"/>
          <a:ext cx="787342" cy="800328"/>
        </p:xfrm>
        <a:graphic>
          <a:graphicData uri="http://schemas.openxmlformats.org/presentationml/2006/ole">
            <p:oleObj spid="_x0000_s1067" name="Image" r:id="rId14" imgW="1828804" imgH="1859284" progId="">
              <p:embed/>
            </p:oleObj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BC9E168-5FD4-442A-966B-E276D4027E7D}"/>
              </a:ext>
            </a:extLst>
          </p:cNvPr>
          <p:cNvSpPr/>
          <p:nvPr userDrawn="1"/>
        </p:nvSpPr>
        <p:spPr>
          <a:xfrm>
            <a:off x="0" y="6386296"/>
            <a:ext cx="12192000" cy="471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378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prakash.parmar@sakec.ac.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methods/list/appen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8D95-29E6-4040-A37D-5462A948579D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8575"/>
            <a:ext cx="12192000" cy="640080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258338" y="4314825"/>
            <a:ext cx="4814601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</a:rPr>
              <a:t>Presented by 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3600" b="1" dirty="0"/>
              <a:t>Prakash </a:t>
            </a:r>
            <a:r>
              <a:rPr lang="en-US" altLang="en-US" sz="3600" b="1" dirty="0" err="1"/>
              <a:t>Parmar</a:t>
            </a:r>
            <a:endParaRPr lang="en-US" altLang="en-US" sz="36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/>
              <a:t>Assistant Professor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/>
              <a:t>Department of Computer Engineering,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600" dirty="0"/>
              <a:t>Shah &amp; Anchor </a:t>
            </a:r>
            <a:r>
              <a:rPr lang="en-US" altLang="en-US" sz="1600" dirty="0" err="1"/>
              <a:t>Kutchhi</a:t>
            </a:r>
            <a:r>
              <a:rPr lang="en-US" altLang="en-US" sz="1600" dirty="0"/>
              <a:t> Engineering College, </a:t>
            </a:r>
            <a:r>
              <a:rPr lang="en-US" altLang="en-US" sz="1600" dirty="0" err="1"/>
              <a:t>Chembur</a:t>
            </a:r>
            <a:endParaRPr lang="en-US" alt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933663" y="3388058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chemeClr val="bg1"/>
                </a:solidFill>
                <a:latin typeface="Comic Sans MS (Headings)"/>
              </a:rPr>
              <a:t>Introduction</a:t>
            </a:r>
            <a:endParaRPr lang="en-IN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948309" y="195606"/>
            <a:ext cx="2057400" cy="547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Date: 26/02/2018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900" y="6433459"/>
            <a:ext cx="364422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Email: prakash.parmar@sakec.ac.in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 txBox="1">
            <a:spLocks/>
          </p:cNvSpPr>
          <p:nvPr/>
        </p:nvSpPr>
        <p:spPr>
          <a:xfrm>
            <a:off x="9191196" y="6433460"/>
            <a:ext cx="258170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Contact No. 9764546384</a:t>
            </a:r>
          </a:p>
        </p:txBody>
      </p:sp>
    </p:spTree>
    <p:extLst>
      <p:ext uri="{BB962C8B-B14F-4D97-AF65-F5344CB8AC3E}">
        <p14:creationId xmlns:p14="http://schemas.microsoft.com/office/powerpoint/2010/main" xmlns="" val="222167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8B5849-7D80-44E2-BE97-EDEF82EB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671637"/>
            <a:ext cx="7734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944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37457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9" y="2119671"/>
            <a:ext cx="347662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40" y="2085718"/>
            <a:ext cx="3381375" cy="26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85" y="2056072"/>
            <a:ext cx="3714754" cy="25694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86685" y="4853346"/>
            <a:ext cx="40415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dirty="0"/>
              <a:t>Note:  </a:t>
            </a:r>
          </a:p>
          <a:p>
            <a:r>
              <a:rPr lang="en-GB" altLang="en-US" dirty="0"/>
              <a:t>Python support  += , but ++ (or --) do not work in Python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4550" y="1454662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Arithmetic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8616" y="1415056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Comparison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72682" y="1466572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Assignment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33841" y="4853346"/>
            <a:ext cx="3438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dirty="0"/>
              <a:t>Note:  </a:t>
            </a:r>
          </a:p>
          <a:p>
            <a:r>
              <a:rPr lang="en-GB" altLang="en-US" dirty="0"/>
              <a:t>give True False output</a:t>
            </a:r>
          </a:p>
        </p:txBody>
      </p:sp>
    </p:spTree>
    <p:extLst>
      <p:ext uri="{BB962C8B-B14F-4D97-AF65-F5344CB8AC3E}">
        <p14:creationId xmlns:p14="http://schemas.microsoft.com/office/powerpoint/2010/main" xmlns="" val="56633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544936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6" y="1827195"/>
            <a:ext cx="3998515" cy="204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24" y="1827195"/>
            <a:ext cx="4287207" cy="20917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6221" y="1319308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Identity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66344" y="1278217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Membership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2" y="4086267"/>
            <a:ext cx="2115083" cy="2120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801" y="4175649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126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7069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Operator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179665"/>
            <a:ext cx="4186238" cy="299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5F2D8DB-F141-451F-8556-96387463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2" y="2179665"/>
            <a:ext cx="5713411" cy="2933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6331" y="1422933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Bitwise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20694" y="1449301"/>
            <a:ext cx="347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8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xmlns="" val="89768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is a loosely typed language, therefore no need to define the datatype of variable.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need to declare before using them.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have two type Data type: Immutable (not change value), Mutable (change value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DA35DC-5687-44B1-B4AD-7F6F3791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40" y="2900739"/>
            <a:ext cx="9566031" cy="29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459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32057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Numeric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Just as expected Numeric data types store numeric values.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They are immutable data types, this means that, you cannot change it’s value.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supports three different Numeric data types: Integer, Float, Complex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44F692-E270-4331-A064-E8164FBD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46" y="2653932"/>
            <a:ext cx="5988308" cy="34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345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61051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Numeric Data Type: Practice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5" y="1272606"/>
            <a:ext cx="105357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Assignment value to variable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Checking data type of variable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Type conversion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Finding real / Imaginary part of complex number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08" y="1367950"/>
            <a:ext cx="2714625" cy="3409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304" y="1367950"/>
            <a:ext cx="2524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212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Python Sequences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5" y="1399987"/>
            <a:ext cx="1034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Sequences are containers with items that are accessible by indexing or slicing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67" y="1871313"/>
            <a:ext cx="4741312" cy="1308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9" y="3542715"/>
            <a:ext cx="7791374" cy="4921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4" y="3061817"/>
            <a:ext cx="1034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Operations on Sequences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4" y="4206312"/>
            <a:ext cx="1034662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Python Function supported by Sequences</a:t>
            </a:r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/>
              <a:t>len</a:t>
            </a:r>
            <a:r>
              <a:rPr lang="en-US" dirty="0"/>
              <a:t>(object)</a:t>
            </a:r>
          </a:p>
          <a:p>
            <a:pPr>
              <a:spcAft>
                <a:spcPts val="600"/>
              </a:spcAft>
            </a:pPr>
            <a:r>
              <a:rPr lang="en-US" dirty="0"/>
              <a:t>	max(object)</a:t>
            </a:r>
          </a:p>
          <a:p>
            <a:pPr>
              <a:spcAft>
                <a:spcPts val="600"/>
              </a:spcAft>
            </a:pPr>
            <a:r>
              <a:rPr lang="en-US" dirty="0"/>
              <a:t>	min(object)  </a:t>
            </a:r>
          </a:p>
          <a:p>
            <a:pPr>
              <a:spcAft>
                <a:spcPts val="600"/>
              </a:spcAft>
            </a:pPr>
            <a:r>
              <a:rPr lang="en-US" dirty="0"/>
              <a:t>	list(object), tuple(object), set(object),  etc..</a:t>
            </a:r>
          </a:p>
        </p:txBody>
      </p:sp>
    </p:spTree>
    <p:extLst>
      <p:ext uri="{BB962C8B-B14F-4D97-AF65-F5344CB8AC3E}">
        <p14:creationId xmlns:p14="http://schemas.microsoft.com/office/powerpoint/2010/main" xmlns="" val="228669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Python Sequences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34" y="1884162"/>
            <a:ext cx="9375820" cy="32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017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12045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String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80725" y="1310875"/>
            <a:ext cx="10411016" cy="480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Strings are sequences of one character strings.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We can create strings by enclosing characters in quotes. Python treats single quotes the  same as double quotes.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>
                <a:solidFill>
                  <a:srgbClr val="7030A0"/>
                </a:solidFill>
              </a:rPr>
              <a:t>str</a:t>
            </a:r>
            <a:r>
              <a:rPr lang="en-US" dirty="0">
                <a:solidFill>
                  <a:srgbClr val="7030A0"/>
                </a:solidFill>
              </a:rPr>
              <a:t> = “Welcome to Python World”</a:t>
            </a:r>
          </a:p>
          <a:p>
            <a:r>
              <a:rPr lang="en-US" dirty="0">
                <a:solidFill>
                  <a:srgbClr val="7030A0"/>
                </a:solidFill>
              </a:rPr>
              <a:t>			Or</a:t>
            </a:r>
          </a:p>
          <a:p>
            <a:r>
              <a:rPr lang="en-US" dirty="0">
                <a:solidFill>
                  <a:srgbClr val="7030A0"/>
                </a:solidFill>
              </a:rPr>
              <a:t>	        </a:t>
            </a:r>
            <a:r>
              <a:rPr lang="en-US" dirty="0" err="1">
                <a:solidFill>
                  <a:srgbClr val="7030A0"/>
                </a:solidFill>
              </a:rPr>
              <a:t>str</a:t>
            </a:r>
            <a:r>
              <a:rPr lang="en-US" dirty="0">
                <a:solidFill>
                  <a:srgbClr val="7030A0"/>
                </a:solidFill>
              </a:rPr>
              <a:t> = ‘Welcome to Python World’</a:t>
            </a:r>
          </a:p>
          <a:p>
            <a:endParaRPr lang="en-US" sz="1050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Multi-line strings can be denoted using triple quotes.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/>
              <a:t>s</a:t>
            </a:r>
            <a:r>
              <a:rPr lang="en-US" dirty="0" err="1">
                <a:solidFill>
                  <a:srgbClr val="7030A0"/>
                </a:solidFill>
              </a:rPr>
              <a:t>tr</a:t>
            </a:r>
            <a:r>
              <a:rPr lang="en-US" dirty="0">
                <a:solidFill>
                  <a:srgbClr val="7030A0"/>
                </a:solidFill>
              </a:rPr>
              <a:t> = ‘’’Welcome to Python World’’’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String are immutable, so we cant change value of string.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Value accessed by index value using [] bracket.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String have two type indexing positive and negative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String positive index start from left side value 0 and negative index start from right with index -1</a:t>
            </a:r>
          </a:p>
        </p:txBody>
      </p:sp>
    </p:spTree>
    <p:extLst>
      <p:ext uri="{BB962C8B-B14F-4D97-AF65-F5344CB8AC3E}">
        <p14:creationId xmlns:p14="http://schemas.microsoft.com/office/powerpoint/2010/main" xmlns="" val="133584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F81A514-9AB3-4ACB-9DA9-E67FCD7AB689}"/>
              </a:ext>
            </a:extLst>
          </p:cNvPr>
          <p:cNvSpPr txBox="1"/>
          <p:nvPr/>
        </p:nvSpPr>
        <p:spPr>
          <a:xfrm>
            <a:off x="642257" y="1443841"/>
            <a:ext cx="104701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7030A0"/>
                </a:solidFill>
                <a:latin typeface="+mj-lt"/>
              </a:rPr>
              <a:t>Why We Learn Programming Languages?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Python 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Python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Operations in 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Datatypes in 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Flow Control in 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  <a:latin typeface="+mj-lt"/>
              </a:rPr>
              <a:t>Functions in Python</a:t>
            </a:r>
          </a:p>
        </p:txBody>
      </p:sp>
    </p:spTree>
    <p:extLst>
      <p:ext uri="{BB962C8B-B14F-4D97-AF65-F5344CB8AC3E}">
        <p14:creationId xmlns:p14="http://schemas.microsoft.com/office/powerpoint/2010/main" xmlns="" val="258770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String Operations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3" y="1262693"/>
            <a:ext cx="5637747" cy="1078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3" y="3021894"/>
            <a:ext cx="2443868" cy="2688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33" y="2565359"/>
            <a:ext cx="2901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Accessing &amp; Slicing operation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85" y="3021894"/>
            <a:ext cx="2811620" cy="2186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0160" y="2565359"/>
            <a:ext cx="348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Repetition &amp; Concatenation operation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98" y="2629708"/>
            <a:ext cx="3327228" cy="169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99" y="4495464"/>
            <a:ext cx="4159874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8738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Built-in String Methods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514" y="1225520"/>
            <a:ext cx="892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Python, a method is a function that is defined with respect to a particular object.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393" y="1594852"/>
            <a:ext cx="3494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Syntax:  </a:t>
            </a:r>
            <a:r>
              <a:rPr lang="en-US" dirty="0" err="1">
                <a:solidFill>
                  <a:srgbClr val="FF0000"/>
                </a:solidFill>
              </a:rPr>
              <a:t>object.method</a:t>
            </a:r>
            <a:r>
              <a:rPr lang="en-US" dirty="0">
                <a:solidFill>
                  <a:srgbClr val="FF0000"/>
                </a:solidFill>
              </a:rPr>
              <a:t>(arguments)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324253"/>
              </p:ext>
            </p:extLst>
          </p:nvPr>
        </p:nvGraphicFramePr>
        <p:xfrm>
          <a:off x="1167014" y="2068814"/>
          <a:ext cx="10385334" cy="4061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2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629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19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92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Methods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Syntax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lowercase letter.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str.lower()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upper()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the new copy of the string with all uppercase letter.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str.upper()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left whitespace / given character removed.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right whitespace / given character removed.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strip()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right and left whitespace removed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str.lstrip(‘character to remove’)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isalpha()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true if string contains only character otherwise return false. empty string gives false.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str.isalpha()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isdigit()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true if string contains only digit otherwise return false. empty string gives false.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str.isdigit()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replace()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new copy of the string with all the occurrences of substring replaced by new substring.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str.repalce(old_substring, new_substring, max_occurrences-1)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find()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return the index of string if occurs in the defined range otherwise return -1 if not found.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str.find(find_substring, beg_index, end_index)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7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split()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list of all the words in the string using given separator.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str.split</a:t>
                      </a:r>
                      <a:r>
                        <a:rPr lang="en-US" sz="1100" dirty="0">
                          <a:effectLst/>
                        </a:rPr>
                        <a:t>(‘separator’, </a:t>
                      </a:r>
                      <a:r>
                        <a:rPr lang="en-US" sz="1100" dirty="0" err="1">
                          <a:effectLst/>
                        </a:rPr>
                        <a:t>max_separator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1743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582383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String Exercise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514" y="1225520"/>
            <a:ext cx="89243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err="1"/>
              <a:t>str</a:t>
            </a:r>
            <a:r>
              <a:rPr lang="en-US" sz="2000" dirty="0" smtClean="0"/>
              <a:t>=“</a:t>
            </a:r>
            <a:r>
              <a:rPr lang="en-US" sz="2000" dirty="0" err="1" smtClean="0"/>
              <a:t>from:</a:t>
            </a:r>
            <a:r>
              <a:rPr lang="en-US" sz="2000" dirty="0" err="1" smtClean="0">
                <a:hlinkClick r:id="rId2"/>
              </a:rPr>
              <a:t>prakash.parmar@sakec.ac.in</a:t>
            </a:r>
            <a:r>
              <a:rPr lang="en-US" sz="2000" smtClean="0"/>
              <a:t> </a:t>
            </a:r>
            <a:r>
              <a:rPr lang="en-US" sz="2000" smtClean="0"/>
              <a:t>W</a:t>
            </a:r>
            <a:r>
              <a:rPr lang="en-US" sz="2000" smtClean="0"/>
              <a:t>ed 1:00 PM 04-06-2018</a:t>
            </a:r>
            <a:r>
              <a:rPr lang="en-US" sz="2000" smtClean="0"/>
              <a:t>”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Find host name from sting.</a:t>
            </a:r>
          </a:p>
        </p:txBody>
      </p:sp>
    </p:spTree>
    <p:extLst>
      <p:ext uri="{BB962C8B-B14F-4D97-AF65-F5344CB8AC3E}">
        <p14:creationId xmlns:p14="http://schemas.microsoft.com/office/powerpoint/2010/main" xmlns="" val="137334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65272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6" y="1272606"/>
            <a:ext cx="48299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list is an ordered sequence of python object like number, string etc.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list=[10, 20, ‘</a:t>
            </a:r>
            <a:r>
              <a:rPr lang="en-US" dirty="0" err="1"/>
              <a:t>abc</a:t>
            </a:r>
            <a:r>
              <a:rPr lang="en-US" dirty="0"/>
              <a:t>’, [1,2]]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23215CC-ABEB-47FF-8FBD-7845568D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51" y="1272606"/>
            <a:ext cx="1049686" cy="1659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6E81BB-0122-4683-9F3C-2BA810E8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92" y="1244471"/>
            <a:ext cx="3331742" cy="2061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080" y="3482387"/>
            <a:ext cx="3189572" cy="2177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132" y="3482387"/>
            <a:ext cx="2836456" cy="28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398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Built-in List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3595697"/>
              </p:ext>
            </p:extLst>
          </p:nvPr>
        </p:nvGraphicFramePr>
        <p:xfrm>
          <a:off x="784704" y="1532586"/>
          <a:ext cx="10444766" cy="269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9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1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442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39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Syntax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append()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 object at end of list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 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append(obj)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insert()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inserts object at given index, by default inserted at end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lst.insert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index,obj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extend()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object of a list to another list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lst.extend(list2)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pop()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removes object from end position, or from given index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lst.pop(),  lst.pop(index)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 given object form list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lst.remove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obj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reverse()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reverse the object of list.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lst.reverse()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01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sort()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sort the items in the list, by default ascending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 descending write reverse=true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lst.sort</a:t>
                      </a:r>
                      <a:r>
                        <a:rPr lang="en-US" sz="1400" dirty="0">
                          <a:effectLst/>
                        </a:rPr>
                        <a:t>(),   </a:t>
                      </a:r>
                      <a:r>
                        <a:rPr lang="en-US" sz="1400" dirty="0" err="1">
                          <a:effectLst/>
                        </a:rPr>
                        <a:t>lst.sort</a:t>
                      </a:r>
                      <a:r>
                        <a:rPr lang="en-US" sz="1400" dirty="0">
                          <a:effectLst/>
                        </a:rPr>
                        <a:t>(reverse=</a:t>
                      </a:r>
                      <a:r>
                        <a:rPr lang="en-US" sz="1400" dirty="0" err="1">
                          <a:effectLst/>
                        </a:rPr>
                        <a:t>Ture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45864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65272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Tuple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2FF23-9228-4360-A629-8BC04BE05898}"/>
              </a:ext>
            </a:extLst>
          </p:cNvPr>
          <p:cNvSpPr/>
          <p:nvPr/>
        </p:nvSpPr>
        <p:spPr>
          <a:xfrm>
            <a:off x="754966" y="1272606"/>
            <a:ext cx="48299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tuple is a sequence of python object. Tuples are sequences, just like Lists. 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differences between tuples and lists are, the tuples cannot be changed unlike lists and tuples use parentheses, whereas lists use square brackets.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err="1"/>
              <a:t>tup</a:t>
            </a:r>
            <a:r>
              <a:rPr lang="en-US" dirty="0"/>
              <a:t>=(10, 20, ‘</a:t>
            </a:r>
            <a:r>
              <a:rPr lang="en-US" dirty="0" err="1"/>
              <a:t>abc</a:t>
            </a:r>
            <a:r>
              <a:rPr lang="en-US" dirty="0"/>
              <a:t>’, [1,2])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Tuples are faster than lists.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all Tuple operations are similar to Lists, but you cannot update, delete or add an element to a Tuple.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Tuple are immutable, so we cant change value of tuple.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23215CC-ABEB-47FF-8FBD-7845568D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22" y="1696704"/>
            <a:ext cx="2146966" cy="2018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00453A-8376-42D7-B47F-282C08B7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72" y="1557838"/>
            <a:ext cx="3544130" cy="2296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432" y="4137202"/>
            <a:ext cx="3091018" cy="19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129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E111D75-E87C-473D-ADE0-397C8405831E}"/>
              </a:ext>
            </a:extLst>
          </p:cNvPr>
          <p:cNvSpPr/>
          <p:nvPr/>
        </p:nvSpPr>
        <p:spPr>
          <a:xfrm>
            <a:off x="754966" y="1272606"/>
            <a:ext cx="631734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set is an unordered collection of </a:t>
            </a:r>
            <a:r>
              <a:rPr lang="en-US" dirty="0">
                <a:solidFill>
                  <a:srgbClr val="FF0000"/>
                </a:solidFill>
              </a:rPr>
              <a:t>unique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immutable</a:t>
            </a:r>
            <a:r>
              <a:rPr lang="en-US" dirty="0"/>
              <a:t> objects.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Every element is unique (no duplicates) and must be immutable (which cannot be changed)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  <a:r>
              <a:rPr lang="en-US" dirty="0" err="1"/>
              <a:t>myset</a:t>
            </a:r>
            <a:r>
              <a:rPr lang="en-US" dirty="0"/>
              <a:t> = {10, 20, ‘a’}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You can't add a list to a set, however you can add tuples to the set.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Since items in set are unordered so we cannot access or change an element of set using indexing or slicing</a:t>
            </a:r>
            <a:r>
              <a:rPr lang="en-US" dirty="0"/>
              <a:t>.</a:t>
            </a:r>
          </a:p>
          <a:p>
            <a:pPr marL="285750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Common uses include membership testing, removing duplicates from a sequence, and computing standard math operations on sets such as intersection, union, difference, and symmetric difference.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287" y="3764484"/>
            <a:ext cx="3173726" cy="2579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87" y="1223598"/>
            <a:ext cx="2792646" cy="25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349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 Type: 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E111D75-E87C-473D-ADE0-397C8405831E}"/>
              </a:ext>
            </a:extLst>
          </p:cNvPr>
          <p:cNvSpPr/>
          <p:nvPr/>
        </p:nvSpPr>
        <p:spPr>
          <a:xfrm>
            <a:off x="754966" y="1272606"/>
            <a:ext cx="631734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dictionary is an unordered collection of </a:t>
            </a:r>
            <a:r>
              <a:rPr lang="en-US" dirty="0">
                <a:solidFill>
                  <a:srgbClr val="FF0000"/>
                </a:solidFill>
              </a:rPr>
              <a:t>key-value</a:t>
            </a:r>
            <a:r>
              <a:rPr lang="en-US" dirty="0"/>
              <a:t> pair.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Values any type but keys are immutable, means keys can be numbers, string or tuple. But it does not permit mutable objects like lists.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duplicate key allowed. If duplicate keys encountered during assignment, the last assignment is taken.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Example:  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err="1"/>
              <a:t>dict</a:t>
            </a:r>
            <a:r>
              <a:rPr lang="en-US" dirty="0"/>
              <a:t> = {1:10,2:'a','b':3,'c':'d',4:[1,2],'b':{20:40},(1,2):'c'}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Value can be accessed by key using [] bracket.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53" y="1578449"/>
            <a:ext cx="3997773" cy="36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45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Input / Output, Comment function in 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B729C1-3C99-4F6D-9462-FDBB773492F3}"/>
              </a:ext>
            </a:extLst>
          </p:cNvPr>
          <p:cNvSpPr/>
          <p:nvPr/>
        </p:nvSpPr>
        <p:spPr>
          <a:xfrm>
            <a:off x="1084465" y="3160613"/>
            <a:ext cx="9184949" cy="2058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symble</a:t>
            </a: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for Single line comment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multi line comment we use quotes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''' This is a multi line comment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spanning more than one line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more lines…. '''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329A70-4C57-4FCB-B234-08A30C3D8C42}"/>
              </a:ext>
            </a:extLst>
          </p:cNvPr>
          <p:cNvSpPr/>
          <p:nvPr/>
        </p:nvSpPr>
        <p:spPr>
          <a:xfrm>
            <a:off x="1084466" y="1349033"/>
            <a:ext cx="103385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 function: 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print()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function:  </a:t>
            </a:r>
          </a:p>
          <a:p>
            <a:pPr>
              <a:lnSpc>
                <a:spcPct val="115000"/>
              </a:lnSpc>
            </a:pP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variable_to_stored_value</a:t>
            </a:r>
            <a:r>
              <a:rPr lang="en-IN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input(“message for user”)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7694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F2B57DB-9D0D-42F4-B6EA-CFF3B75AA938}"/>
              </a:ext>
            </a:extLst>
          </p:cNvPr>
          <p:cNvSpPr/>
          <p:nvPr/>
        </p:nvSpPr>
        <p:spPr>
          <a:xfrm>
            <a:off x="670393" y="1431780"/>
            <a:ext cx="1013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Problem-1</a:t>
            </a:r>
          </a:p>
          <a:p>
            <a:r>
              <a:rPr lang="en-US" dirty="0"/>
              <a:t>Write a python program to find average of user defined three number.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Problem-2</a:t>
            </a:r>
          </a:p>
          <a:p>
            <a:r>
              <a:rPr lang="en-US" dirty="0"/>
              <a:t>Write a menu driven program to perform addition, subtraction, multiplication, division.</a:t>
            </a:r>
          </a:p>
        </p:txBody>
      </p:sp>
    </p:spTree>
    <p:extLst>
      <p:ext uri="{BB962C8B-B14F-4D97-AF65-F5344CB8AC3E}">
        <p14:creationId xmlns:p14="http://schemas.microsoft.com/office/powerpoint/2010/main" xmlns="" val="93142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6" y="232229"/>
            <a:ext cx="1013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Why We Learn Programming Languages?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D56505-8659-4B69-BCC7-F0004478DA24}"/>
              </a:ext>
            </a:extLst>
          </p:cNvPr>
          <p:cNvSpPr txBox="1"/>
          <p:nvPr/>
        </p:nvSpPr>
        <p:spPr>
          <a:xfrm>
            <a:off x="642257" y="1448972"/>
            <a:ext cx="1034821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help to do automate repetitive tasks.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eliminate human error and increase productivity, provided the software user, knows the underlying theory.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That's why programming devices Calculator, A.C., Washing Machine, Refrigerator etc. and software such as AutoCAD,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PrimaVera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 are we commonly used.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1695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393" y="1361760"/>
            <a:ext cx="88543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A-01: Write a python program to find average of user defined three number.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 = </a:t>
            </a:r>
            <a:r>
              <a:rPr lang="en-US" dirty="0" err="1"/>
              <a:t>int</a:t>
            </a:r>
            <a:r>
              <a:rPr lang="en-US" dirty="0"/>
              <a:t>(input("Enter first number : "))</a:t>
            </a:r>
          </a:p>
          <a:p>
            <a:r>
              <a:rPr lang="en-US" dirty="0"/>
              <a:t>b = </a:t>
            </a:r>
            <a:r>
              <a:rPr lang="en-US" dirty="0" err="1"/>
              <a:t>int</a:t>
            </a:r>
            <a:r>
              <a:rPr lang="en-US" dirty="0"/>
              <a:t>(input("Enter 2nd number : "))</a:t>
            </a:r>
          </a:p>
          <a:p>
            <a:r>
              <a:rPr lang="en-US" dirty="0"/>
              <a:t>c = </a:t>
            </a:r>
            <a:r>
              <a:rPr lang="en-US" dirty="0" err="1"/>
              <a:t>int</a:t>
            </a:r>
            <a:r>
              <a:rPr lang="en-US" dirty="0"/>
              <a:t>(input("Enter 3rd number : "))</a:t>
            </a:r>
          </a:p>
          <a:p>
            <a:r>
              <a:rPr lang="en-US" dirty="0"/>
              <a:t>print("</a:t>
            </a:r>
            <a:r>
              <a:rPr lang="en-US" dirty="0" err="1"/>
              <a:t>Avg</a:t>
            </a:r>
            <a:r>
              <a:rPr lang="en-US" dirty="0"/>
              <a:t>= ",(</a:t>
            </a:r>
            <a:r>
              <a:rPr lang="en-US" dirty="0" err="1"/>
              <a:t>a+b+c</a:t>
            </a:r>
            <a:r>
              <a:rPr lang="en-US" dirty="0"/>
              <a:t>)/3)</a:t>
            </a:r>
          </a:p>
          <a:p>
            <a:r>
              <a:rPr lang="en-US" dirty="0"/>
              <a:t>print("End of program! Thank you")</a:t>
            </a:r>
          </a:p>
        </p:txBody>
      </p:sp>
    </p:spTree>
    <p:extLst>
      <p:ext uri="{BB962C8B-B14F-4D97-AF65-F5344CB8AC3E}">
        <p14:creationId xmlns:p14="http://schemas.microsoft.com/office/powerpoint/2010/main" xmlns="" val="39365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Input / Output function in Python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5109" y="1383036"/>
            <a:ext cx="7574035" cy="3974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/>
              <a:t>A-01: Write a menu driven program to perform addition, subtraction, multiplication, division</a:t>
            </a:r>
          </a:p>
          <a:p>
            <a:pPr marL="0" indent="0">
              <a:buNone/>
            </a:pPr>
            <a:r>
              <a:rPr lang="en-US" sz="1400" b="1" dirty="0"/>
              <a:t>Solution:</a:t>
            </a:r>
          </a:p>
          <a:p>
            <a:pPr marL="0" indent="0">
              <a:buNone/>
            </a:pPr>
            <a:r>
              <a:rPr lang="en-IN" sz="1400" dirty="0"/>
              <a:t>choice = 0</a:t>
            </a:r>
          </a:p>
          <a:p>
            <a:pPr marL="0" indent="0">
              <a:buNone/>
            </a:pPr>
            <a:r>
              <a:rPr lang="en-IN" sz="1400" dirty="0"/>
              <a:t>a = </a:t>
            </a:r>
            <a:r>
              <a:rPr lang="en-IN" sz="1400" dirty="0" err="1"/>
              <a:t>int</a:t>
            </a:r>
            <a:r>
              <a:rPr lang="en-IN" sz="1400" dirty="0"/>
              <a:t>(input("Enter first number : "))</a:t>
            </a:r>
          </a:p>
          <a:p>
            <a:pPr marL="0" indent="0">
              <a:buNone/>
            </a:pPr>
            <a:r>
              <a:rPr lang="en-IN" sz="1400" dirty="0"/>
              <a:t>b = </a:t>
            </a:r>
            <a:r>
              <a:rPr lang="en-IN" sz="1400" dirty="0" err="1"/>
              <a:t>int</a:t>
            </a:r>
            <a:r>
              <a:rPr lang="en-IN" sz="1400" dirty="0"/>
              <a:t>(input("Enter 2nd number : "))</a:t>
            </a:r>
          </a:p>
          <a:p>
            <a:pPr marL="0" indent="0">
              <a:buNone/>
            </a:pPr>
            <a:r>
              <a:rPr lang="en-IN" sz="1400" dirty="0"/>
              <a:t>while choice !=5 :</a:t>
            </a:r>
          </a:p>
          <a:p>
            <a:pPr marL="0" indent="0">
              <a:buNone/>
            </a:pPr>
            <a:r>
              <a:rPr lang="en-IN" sz="1400" dirty="0"/>
              <a:t>    print("Menu")</a:t>
            </a:r>
          </a:p>
          <a:p>
            <a:pPr marL="0" indent="0">
              <a:buNone/>
            </a:pPr>
            <a:r>
              <a:rPr lang="en-IN" sz="1400" dirty="0"/>
              <a:t>    print("1. Addition")</a:t>
            </a:r>
          </a:p>
          <a:p>
            <a:pPr marL="0" indent="0">
              <a:buNone/>
            </a:pPr>
            <a:r>
              <a:rPr lang="en-IN" sz="1400" dirty="0"/>
              <a:t>    print("2. Subtraction")</a:t>
            </a:r>
          </a:p>
          <a:p>
            <a:pPr marL="0" indent="0">
              <a:buNone/>
            </a:pPr>
            <a:r>
              <a:rPr lang="en-IN" sz="1400" dirty="0"/>
              <a:t>    print("3. Multiplication")</a:t>
            </a:r>
          </a:p>
          <a:p>
            <a:pPr marL="0" indent="0">
              <a:buNone/>
            </a:pPr>
            <a:r>
              <a:rPr lang="en-IN" sz="1400" dirty="0"/>
              <a:t>    print("4. Division")</a:t>
            </a:r>
          </a:p>
          <a:p>
            <a:pPr marL="0" indent="0">
              <a:buNone/>
            </a:pPr>
            <a:r>
              <a:rPr lang="en-IN" sz="1400" dirty="0"/>
              <a:t>    print("5. Exit")</a:t>
            </a:r>
          </a:p>
          <a:p>
            <a:pPr marL="0" indent="0">
              <a:buNone/>
            </a:pPr>
            <a:r>
              <a:rPr lang="en-IN" sz="1400" dirty="0"/>
              <a:t>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78322" y="2841971"/>
            <a:ext cx="51172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choice = </a:t>
            </a:r>
            <a:r>
              <a:rPr lang="en-IN" dirty="0" err="1"/>
              <a:t>int</a:t>
            </a:r>
            <a:r>
              <a:rPr lang="en-IN" dirty="0"/>
              <a:t>(input("Enter your choice : "))</a:t>
            </a:r>
          </a:p>
          <a:p>
            <a:r>
              <a:rPr lang="en-IN" dirty="0"/>
              <a:t>    if choice ==1 : print("Sum= ",</a:t>
            </a:r>
            <a:r>
              <a:rPr lang="en-IN" dirty="0" err="1"/>
              <a:t>a+b</a:t>
            </a:r>
            <a:r>
              <a:rPr lang="en-IN" dirty="0"/>
              <a:t>)</a:t>
            </a:r>
          </a:p>
          <a:p>
            <a:r>
              <a:rPr lang="en-IN" dirty="0"/>
              <a:t>    if choice ==2 : print("Sub= ",a-b)</a:t>
            </a:r>
          </a:p>
          <a:p>
            <a:r>
              <a:rPr lang="en-IN" dirty="0"/>
              <a:t>    if choice ==3 : print("</a:t>
            </a:r>
            <a:r>
              <a:rPr lang="en-IN" dirty="0" err="1"/>
              <a:t>Mul</a:t>
            </a:r>
            <a:r>
              <a:rPr lang="en-IN" dirty="0"/>
              <a:t>= ",a*b)</a:t>
            </a:r>
          </a:p>
          <a:p>
            <a:r>
              <a:rPr lang="en-IN" dirty="0"/>
              <a:t>    if choice ==4 : print("</a:t>
            </a:r>
            <a:r>
              <a:rPr lang="en-IN" dirty="0" err="1"/>
              <a:t>Div</a:t>
            </a:r>
            <a:r>
              <a:rPr lang="en-IN" dirty="0"/>
              <a:t> Quotient= ",a/b)</a:t>
            </a:r>
          </a:p>
          <a:p>
            <a:r>
              <a:rPr lang="en-IN" dirty="0"/>
              <a:t>    if choice ==5 : break</a:t>
            </a:r>
          </a:p>
          <a:p>
            <a:r>
              <a:rPr lang="en-IN" dirty="0"/>
              <a:t>print("End of program! Thank you")</a:t>
            </a:r>
          </a:p>
        </p:txBody>
      </p:sp>
    </p:spTree>
    <p:extLst>
      <p:ext uri="{BB962C8B-B14F-4D97-AF65-F5344CB8AC3E}">
        <p14:creationId xmlns:p14="http://schemas.microsoft.com/office/powerpoint/2010/main" xmlns="" val="385652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Flow Control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53180"/>
            <a:ext cx="7248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575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Flow Control: Conditional Statements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670393" y="1236678"/>
            <a:ext cx="93145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Python  uses three type of conditional statements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If-else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If-</a:t>
            </a:r>
            <a:r>
              <a:rPr lang="en-US" dirty="0" err="1"/>
              <a:t>elif</a:t>
            </a:r>
            <a:r>
              <a:rPr lang="en-US" dirty="0"/>
              <a:t>-else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728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 Conditional Statements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590650"/>
            <a:ext cx="5950730" cy="3428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0393" y="5525799"/>
            <a:ext cx="705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C0A4833-6298-44A6-AFE7-80BDD108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93" y="1531370"/>
            <a:ext cx="4417735" cy="34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7999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 Conditional Statements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670392" y="1330836"/>
            <a:ext cx="10620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endParaRPr lang="en-US" sz="900" dirty="0"/>
          </a:p>
          <a:p>
            <a:r>
              <a:rPr lang="en-US" dirty="0"/>
              <a:t>Write python program to display result of student only if he pass. (pass if marks &gt;40). Marks taken from user.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endParaRPr lang="en-US" sz="900" dirty="0"/>
          </a:p>
          <a:p>
            <a:r>
              <a:rPr lang="en-US" dirty="0"/>
              <a:t>Write python program to check user given number is </a:t>
            </a:r>
            <a:r>
              <a:rPr lang="en-IN" dirty="0"/>
              <a:t>positive, we print an appropriate message</a:t>
            </a:r>
            <a:r>
              <a:rPr lang="en-US" dirty="0"/>
              <a:t> “number is positive”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7954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If-else Conditional Statements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3" y="1437119"/>
            <a:ext cx="5844898" cy="34126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742" y="5450359"/>
            <a:ext cx="705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2256" y="1611069"/>
            <a:ext cx="4732401" cy="36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3130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If-else Conditional Statements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392" y="1330836"/>
            <a:ext cx="10620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endParaRPr lang="en-US" sz="900" dirty="0"/>
          </a:p>
          <a:p>
            <a:r>
              <a:rPr lang="en-US" dirty="0"/>
              <a:t>Write python program to display result of student. (pass if marks &gt;40 otherwise fail). Marks taken from user.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endParaRPr lang="en-US" sz="900" dirty="0"/>
          </a:p>
          <a:p>
            <a:r>
              <a:rPr lang="en-US" dirty="0"/>
              <a:t>Write python program to check user given number is </a:t>
            </a:r>
            <a:r>
              <a:rPr lang="en-IN" dirty="0"/>
              <a:t>positive or negative, we print an appropriate message</a:t>
            </a:r>
            <a:r>
              <a:rPr lang="en-US" dirty="0"/>
              <a:t> “number is positive” or “number is negative”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5548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If-</a:t>
            </a:r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-else Conditional Statements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742" y="5450359"/>
            <a:ext cx="1025933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Python does not support switch statement, it is implemented by if-</a:t>
            </a:r>
            <a:r>
              <a:rPr lang="en-US" b="1" dirty="0" err="1">
                <a:solidFill>
                  <a:srgbClr val="FF0000"/>
                </a:solidFill>
              </a:rPr>
              <a:t>elif</a:t>
            </a:r>
            <a:r>
              <a:rPr lang="en-US" b="1" dirty="0">
                <a:solidFill>
                  <a:srgbClr val="FF0000"/>
                </a:solidFill>
              </a:rPr>
              <a:t>-else statements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3" y="1611069"/>
            <a:ext cx="6265074" cy="3150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13" y="2042286"/>
            <a:ext cx="4357688" cy="28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214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93" y="1377364"/>
            <a:ext cx="10620355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Problem:1</a:t>
            </a:r>
          </a:p>
          <a:p>
            <a:pPr>
              <a:spcAft>
                <a:spcPts val="600"/>
              </a:spcAft>
            </a:pPr>
            <a:r>
              <a:rPr lang="en-US" dirty="0"/>
              <a:t>Write python program to display grade of student for user given marks. </a:t>
            </a:r>
          </a:p>
          <a:p>
            <a:pPr>
              <a:spcAft>
                <a:spcPts val="600"/>
              </a:spcAft>
            </a:pPr>
            <a:r>
              <a:rPr lang="en-US" dirty="0"/>
              <a:t>Marks &gt;=80 grade “A” ,   Marks &gt;= 60  grade “B” ,   Marks &gt;=40 grade “C” , Otherwise failed grade “F”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Problem:2</a:t>
            </a:r>
          </a:p>
          <a:p>
            <a:pPr>
              <a:spcAft>
                <a:spcPts val="600"/>
              </a:spcAft>
            </a:pPr>
            <a:r>
              <a:rPr lang="en-US" dirty="0"/>
              <a:t>Write a Python program to get a string made of the first 2 and the last 2 chars from a given a string. If the string length is less than 2, return empty string.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Problem:3</a:t>
            </a:r>
          </a:p>
          <a:p>
            <a:pPr>
              <a:spcAft>
                <a:spcPts val="600"/>
              </a:spcAft>
            </a:pPr>
            <a:r>
              <a:rPr lang="en-US" dirty="0"/>
              <a:t>Write a Python program to add ‘</a:t>
            </a:r>
            <a:r>
              <a:rPr lang="en-US" dirty="0" err="1"/>
              <a:t>ing</a:t>
            </a:r>
            <a:r>
              <a:rPr lang="en-US" dirty="0"/>
              <a:t>’ at the end of a given string (length should be at least 3). If the given string is already ends with ‘</a:t>
            </a:r>
            <a:r>
              <a:rPr lang="en-US" dirty="0" err="1"/>
              <a:t>ing</a:t>
            </a:r>
            <a:r>
              <a:rPr lang="en-US" dirty="0"/>
              <a:t>’ then add ‘</a:t>
            </a:r>
            <a:r>
              <a:rPr lang="en-US" dirty="0" err="1"/>
              <a:t>ly</a:t>
            </a:r>
            <a:r>
              <a:rPr lang="en-US" dirty="0"/>
              <a:t>’ instead. If the string length of the given string is less than 3, leave it unchanged.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6914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9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How to choose a Programming Languages?</a:t>
            </a:r>
            <a:b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946082-4643-4C6B-8E83-70C945C8EC68}"/>
              </a:ext>
            </a:extLst>
          </p:cNvPr>
          <p:cNvSpPr txBox="1"/>
          <p:nvPr/>
        </p:nvSpPr>
        <p:spPr>
          <a:xfrm>
            <a:off x="642257" y="1555668"/>
            <a:ext cx="1031647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learn this language then where to use?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096526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768441" y="1303407"/>
            <a:ext cx="1100621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A-02: </a:t>
            </a:r>
          </a:p>
          <a:p>
            <a:r>
              <a:rPr lang="en-US" b="1" dirty="0"/>
              <a:t>Write a Python program to get a string made of the first 2 and the last 2 chars from a given a string. If the string length is less than 2, return empty string</a:t>
            </a:r>
          </a:p>
          <a:p>
            <a:r>
              <a:rPr lang="en-US" b="1" dirty="0">
                <a:cs typeface="Times New Roman" pitchFamily="18" charset="0"/>
              </a:rPr>
              <a:t>Solution: </a:t>
            </a:r>
          </a:p>
          <a:p>
            <a:endParaRPr lang="en-US" b="1" dirty="0">
              <a:cs typeface="Times New Roman" pitchFamily="18" charset="0"/>
            </a:endParaRPr>
          </a:p>
          <a:p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=input("Enter a string")</a:t>
            </a:r>
          </a:p>
          <a:p>
            <a:r>
              <a:rPr lang="en-IN" dirty="0">
                <a:cs typeface="Times New Roman" pitchFamily="18" charset="0"/>
              </a:rPr>
              <a:t>if </a:t>
            </a:r>
            <a:r>
              <a:rPr lang="en-IN" dirty="0" err="1">
                <a:cs typeface="Times New Roman" pitchFamily="18" charset="0"/>
              </a:rPr>
              <a:t>len</a:t>
            </a:r>
            <a:r>
              <a:rPr lang="en-IN" dirty="0">
                <a:cs typeface="Times New Roman" pitchFamily="18" charset="0"/>
              </a:rPr>
              <a:t>(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)&lt;2 :</a:t>
            </a:r>
          </a:p>
          <a:p>
            <a:r>
              <a:rPr lang="en-IN" dirty="0">
                <a:cs typeface="Times New Roman" pitchFamily="18" charset="0"/>
              </a:rPr>
              <a:t>    print("None")</a:t>
            </a:r>
          </a:p>
          <a:p>
            <a:r>
              <a:rPr lang="en-IN" dirty="0">
                <a:cs typeface="Times New Roman" pitchFamily="18" charset="0"/>
              </a:rPr>
              <a:t>else :</a:t>
            </a:r>
          </a:p>
          <a:p>
            <a:r>
              <a:rPr lang="en-IN" dirty="0">
                <a:cs typeface="Times New Roman" pitchFamily="18" charset="0"/>
              </a:rPr>
              <a:t>    print("String made from last two char of both ends is ", 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[0:2]+str1[-2:])</a:t>
            </a:r>
          </a:p>
          <a:p>
            <a:endParaRPr lang="en-IN" sz="1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770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Conditional Statements Practice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4146" y="1286127"/>
            <a:ext cx="1085259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A-03: </a:t>
            </a:r>
          </a:p>
          <a:p>
            <a:r>
              <a:rPr lang="en-US" b="1" dirty="0"/>
              <a:t>Write a Python program to add ‘</a:t>
            </a:r>
            <a:r>
              <a:rPr lang="en-US" b="1" dirty="0" err="1"/>
              <a:t>ing</a:t>
            </a:r>
            <a:r>
              <a:rPr lang="en-US" b="1" dirty="0"/>
              <a:t>’ at the end of a given string (length should be at least 3). If the given string is already ends with ‘</a:t>
            </a:r>
            <a:r>
              <a:rPr lang="en-US" b="1" dirty="0" err="1"/>
              <a:t>ing</a:t>
            </a:r>
            <a:r>
              <a:rPr lang="en-US" b="1" dirty="0"/>
              <a:t>’ then add ‘</a:t>
            </a:r>
            <a:r>
              <a:rPr lang="en-US" b="1" dirty="0" err="1"/>
              <a:t>ly</a:t>
            </a:r>
            <a:r>
              <a:rPr lang="en-US" b="1" dirty="0"/>
              <a:t>’ instead. If the string length of the given string is less than 3, leave it unchanged </a:t>
            </a:r>
          </a:p>
          <a:p>
            <a:r>
              <a:rPr lang="en-US" b="1" dirty="0">
                <a:cs typeface="Times New Roman" pitchFamily="18" charset="0"/>
              </a:rPr>
              <a:t>Solution: </a:t>
            </a:r>
          </a:p>
          <a:p>
            <a:endParaRPr lang="en-US" b="1" dirty="0">
              <a:cs typeface="Times New Roman" pitchFamily="18" charset="0"/>
            </a:endParaRPr>
          </a:p>
          <a:p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=input("Enter a string")</a:t>
            </a:r>
          </a:p>
          <a:p>
            <a:r>
              <a:rPr lang="en-IN" dirty="0">
                <a:cs typeface="Times New Roman" pitchFamily="18" charset="0"/>
              </a:rPr>
              <a:t>if </a:t>
            </a:r>
            <a:r>
              <a:rPr lang="en-IN" dirty="0" err="1">
                <a:cs typeface="Times New Roman" pitchFamily="18" charset="0"/>
              </a:rPr>
              <a:t>len</a:t>
            </a:r>
            <a:r>
              <a:rPr lang="en-IN" dirty="0">
                <a:cs typeface="Times New Roman" pitchFamily="18" charset="0"/>
              </a:rPr>
              <a:t>(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)&gt;2 :</a:t>
            </a:r>
          </a:p>
          <a:p>
            <a:r>
              <a:rPr lang="en-IN" dirty="0">
                <a:cs typeface="Times New Roman" pitchFamily="18" charset="0"/>
              </a:rPr>
              <a:t>    if 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[-3:] == '</a:t>
            </a:r>
            <a:r>
              <a:rPr lang="en-IN" dirty="0" err="1">
                <a:cs typeface="Times New Roman" pitchFamily="18" charset="0"/>
              </a:rPr>
              <a:t>ing</a:t>
            </a:r>
            <a:r>
              <a:rPr lang="en-IN" dirty="0">
                <a:cs typeface="Times New Roman" pitchFamily="18" charset="0"/>
              </a:rPr>
              <a:t>' :</a:t>
            </a:r>
          </a:p>
          <a:p>
            <a:r>
              <a:rPr lang="en-IN" dirty="0">
                <a:cs typeface="Times New Roman" pitchFamily="18" charset="0"/>
              </a:rPr>
              <a:t>        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+='</a:t>
            </a:r>
            <a:r>
              <a:rPr lang="en-IN" dirty="0" err="1">
                <a:cs typeface="Times New Roman" pitchFamily="18" charset="0"/>
              </a:rPr>
              <a:t>ly</a:t>
            </a:r>
            <a:r>
              <a:rPr lang="en-IN" dirty="0">
                <a:cs typeface="Times New Roman" pitchFamily="18" charset="0"/>
              </a:rPr>
              <a:t>'</a:t>
            </a:r>
          </a:p>
          <a:p>
            <a:r>
              <a:rPr lang="en-IN" dirty="0">
                <a:cs typeface="Times New Roman" pitchFamily="18" charset="0"/>
              </a:rPr>
              <a:t>    else:</a:t>
            </a:r>
          </a:p>
          <a:p>
            <a:r>
              <a:rPr lang="en-IN" dirty="0">
                <a:cs typeface="Times New Roman" pitchFamily="18" charset="0"/>
              </a:rPr>
              <a:t>        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+='</a:t>
            </a:r>
            <a:r>
              <a:rPr lang="en-IN" dirty="0" err="1">
                <a:cs typeface="Times New Roman" pitchFamily="18" charset="0"/>
              </a:rPr>
              <a:t>ing</a:t>
            </a:r>
            <a:r>
              <a:rPr lang="en-IN" dirty="0">
                <a:cs typeface="Times New Roman" pitchFamily="18" charset="0"/>
              </a:rPr>
              <a:t>'</a:t>
            </a:r>
          </a:p>
          <a:p>
            <a:r>
              <a:rPr lang="en-IN" dirty="0">
                <a:cs typeface="Times New Roman" pitchFamily="18" charset="0"/>
              </a:rPr>
              <a:t>print("New String is ", </a:t>
            </a:r>
            <a:r>
              <a:rPr lang="en-IN" dirty="0" err="1">
                <a:cs typeface="Times New Roman" pitchFamily="18" charset="0"/>
              </a:rPr>
              <a:t>str</a:t>
            </a:r>
            <a:r>
              <a:rPr lang="en-IN" dirty="0"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694764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Iterative Statements (Loop) in Python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93" y="1377364"/>
            <a:ext cx="1062035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iterative statements statement allow us to execute a statement or group of statements multiple times.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Similar to other languages Python uses ‘for’ and ‘while’ statements for iteration.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Iterative statements can be controlled using break and continue statements.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D1280CB-0EE2-4244-8007-438BAB15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2954607"/>
            <a:ext cx="5254715" cy="3001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A86639-E1AA-4D5D-AB60-B242D201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04" y="3270836"/>
            <a:ext cx="40767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D33972-6B27-4CEF-89E5-2138A3A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20" y="5534954"/>
            <a:ext cx="1280160" cy="337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121B36-332E-4D5D-BC34-52EF03433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126" y="5536962"/>
            <a:ext cx="1280160" cy="2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1516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081A1E4-1711-492B-8BAD-73BDE3CD1610}"/>
              </a:ext>
            </a:extLst>
          </p:cNvPr>
          <p:cNvSpPr/>
          <p:nvPr/>
        </p:nvSpPr>
        <p:spPr>
          <a:xfrm>
            <a:off x="670393" y="1297562"/>
            <a:ext cx="106203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Repeats a statements or group of statements while a given condition is TRUE. It tests the condition before executing the loop body.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CA943CA-4211-48BE-9104-83B6C76C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14" y="2111193"/>
            <a:ext cx="6798511" cy="3449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8754E58-732B-408C-BA10-34ED8E256460}"/>
              </a:ext>
            </a:extLst>
          </p:cNvPr>
          <p:cNvSpPr/>
          <p:nvPr/>
        </p:nvSpPr>
        <p:spPr>
          <a:xfrm>
            <a:off x="678915" y="5794747"/>
            <a:ext cx="737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rgbClr val="FF0000"/>
                </a:solidFill>
              </a:rPr>
              <a:t>Indententation</a:t>
            </a:r>
            <a:r>
              <a:rPr lang="en-IN" b="1" dirty="0">
                <a:solidFill>
                  <a:srgbClr val="FF0000"/>
                </a:solidFill>
              </a:rPr>
              <a:t> is used to identify the scope of control blocks</a:t>
            </a:r>
          </a:p>
        </p:txBody>
      </p:sp>
    </p:spTree>
    <p:extLst>
      <p:ext uri="{BB962C8B-B14F-4D97-AF65-F5344CB8AC3E}">
        <p14:creationId xmlns:p14="http://schemas.microsoft.com/office/powerpoint/2010/main" xmlns="" val="242535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C7F621-9DB8-4AF2-951A-A30009133F81}"/>
              </a:ext>
            </a:extLst>
          </p:cNvPr>
          <p:cNvSpPr/>
          <p:nvPr/>
        </p:nvSpPr>
        <p:spPr>
          <a:xfrm>
            <a:off x="797168" y="1377685"/>
            <a:ext cx="976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Write a Python program to get the LCM (least common multiple) of two positive numbers.</a:t>
            </a:r>
          </a:p>
          <a:p>
            <a:r>
              <a:rPr lang="en-US" dirty="0"/>
              <a:t>Ex. LCM(6, 10) is 30</a:t>
            </a:r>
          </a:p>
        </p:txBody>
      </p:sp>
    </p:spTree>
    <p:extLst>
      <p:ext uri="{BB962C8B-B14F-4D97-AF65-F5344CB8AC3E}">
        <p14:creationId xmlns:p14="http://schemas.microsoft.com/office/powerpoint/2010/main" xmlns="" val="1465198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While Loop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94196" y="1214860"/>
            <a:ext cx="1083542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A-02: Write a Python program to get the LCM (least common multiple) of two positive numbers</a:t>
            </a:r>
          </a:p>
          <a:p>
            <a:r>
              <a:rPr lang="en-US" b="1" dirty="0"/>
              <a:t>Solution:</a:t>
            </a:r>
          </a:p>
          <a:p>
            <a:endParaRPr lang="en-IN" b="1" dirty="0"/>
          </a:p>
          <a:p>
            <a:r>
              <a:rPr lang="en-IN" dirty="0"/>
              <a:t>a = </a:t>
            </a:r>
            <a:r>
              <a:rPr lang="en-IN" dirty="0" err="1"/>
              <a:t>int</a:t>
            </a:r>
            <a:r>
              <a:rPr lang="en-IN" dirty="0"/>
              <a:t>(input("Enter first number : "))</a:t>
            </a:r>
          </a:p>
          <a:p>
            <a:r>
              <a:rPr lang="en-IN" dirty="0"/>
              <a:t>b = </a:t>
            </a:r>
            <a:r>
              <a:rPr lang="en-IN" dirty="0" err="1"/>
              <a:t>int</a:t>
            </a:r>
            <a:r>
              <a:rPr lang="en-IN" dirty="0"/>
              <a:t>(input("Enter 2nd number : "))</a:t>
            </a:r>
          </a:p>
          <a:p>
            <a:r>
              <a:rPr lang="en-IN" dirty="0"/>
              <a:t>if a &gt; b :</a:t>
            </a:r>
          </a:p>
          <a:p>
            <a:r>
              <a:rPr lang="en-IN" dirty="0"/>
              <a:t>    c = a</a:t>
            </a:r>
          </a:p>
          <a:p>
            <a:r>
              <a:rPr lang="en-IN" dirty="0"/>
              <a:t>else:</a:t>
            </a:r>
          </a:p>
          <a:p>
            <a:r>
              <a:rPr lang="en-IN" dirty="0"/>
              <a:t>    c = b</a:t>
            </a:r>
          </a:p>
          <a:p>
            <a:endParaRPr lang="en-IN" dirty="0"/>
          </a:p>
          <a:p>
            <a:r>
              <a:rPr lang="en-IN" dirty="0"/>
              <a:t>while (True) :</a:t>
            </a:r>
          </a:p>
          <a:p>
            <a:r>
              <a:rPr lang="en-IN" dirty="0"/>
              <a:t>    if(</a:t>
            </a:r>
            <a:r>
              <a:rPr lang="en-IN" dirty="0" err="1"/>
              <a:t>c%a</a:t>
            </a:r>
            <a:r>
              <a:rPr lang="en-IN" dirty="0"/>
              <a:t> == 0) and (</a:t>
            </a:r>
            <a:r>
              <a:rPr lang="en-IN" dirty="0" err="1"/>
              <a:t>c%b</a:t>
            </a:r>
            <a:r>
              <a:rPr lang="en-IN" dirty="0"/>
              <a:t> == 0):</a:t>
            </a:r>
          </a:p>
          <a:p>
            <a:r>
              <a:rPr lang="en-IN" dirty="0"/>
              <a:t>        lcm = c</a:t>
            </a:r>
          </a:p>
          <a:p>
            <a:r>
              <a:rPr lang="en-IN" dirty="0"/>
              <a:t>        break</a:t>
            </a:r>
          </a:p>
          <a:p>
            <a:r>
              <a:rPr lang="en-IN" dirty="0"/>
              <a:t>    c+=1</a:t>
            </a:r>
          </a:p>
          <a:p>
            <a:endParaRPr lang="en-IN" dirty="0"/>
          </a:p>
          <a:p>
            <a:r>
              <a:rPr lang="en-IN" dirty="0"/>
              <a:t>print("LCM of ",a, " and ",b," is ", lcm)</a:t>
            </a:r>
          </a:p>
        </p:txBody>
      </p:sp>
    </p:spTree>
    <p:extLst>
      <p:ext uri="{BB962C8B-B14F-4D97-AF65-F5344CB8AC3E}">
        <p14:creationId xmlns:p14="http://schemas.microsoft.com/office/powerpoint/2010/main" xmlns="" val="2510411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779AF6-B508-44D8-B651-A4FC7BFA41A1}"/>
              </a:ext>
            </a:extLst>
          </p:cNvPr>
          <p:cNvSpPr/>
          <p:nvPr/>
        </p:nvSpPr>
        <p:spPr>
          <a:xfrm>
            <a:off x="867508" y="1419119"/>
            <a:ext cx="1027410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for statements is an iterative control flow statement that execute code for every item in </a:t>
            </a:r>
            <a:r>
              <a:rPr lang="en-US" dirty="0" err="1"/>
              <a:t>iterable</a:t>
            </a:r>
            <a:r>
              <a:rPr lang="en-US" dirty="0"/>
              <a:t> or sequence.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Used to execute code a fixed numbers of times using the built in range() function.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 err="1"/>
              <a:t>Iterable</a:t>
            </a:r>
            <a:r>
              <a:rPr lang="en-US" dirty="0"/>
              <a:t> produces a stream of values 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Each values assign to iteration variable </a:t>
            </a:r>
          </a:p>
          <a:p>
            <a:pPr marL="633413" indent="-352425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Execute indented statement for each values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E2019E-F6E3-4A09-B4A7-649F39AF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76" y="2780252"/>
            <a:ext cx="5684858" cy="28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0898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4D7A18-72C6-42E4-A78A-6BDD0BFD20DD}"/>
              </a:ext>
            </a:extLst>
          </p:cNvPr>
          <p:cNvSpPr txBox="1"/>
          <p:nvPr/>
        </p:nvSpPr>
        <p:spPr>
          <a:xfrm>
            <a:off x="754353" y="1876164"/>
            <a:ext cx="43337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2060"/>
                </a:solidFill>
              </a:rPr>
              <a:t>Iterate a list</a:t>
            </a:r>
          </a:p>
          <a:p>
            <a:r>
              <a:rPr lang="en-US" sz="1800" dirty="0"/>
              <a:t>		for e in [1, 2, 3, 4] :</a:t>
            </a:r>
          </a:p>
          <a:p>
            <a:r>
              <a:rPr lang="en-US" sz="1800" dirty="0"/>
              <a:t>	      	         print (e)</a:t>
            </a:r>
          </a:p>
          <a:p>
            <a:pPr marL="342900"/>
            <a:r>
              <a:rPr lang="en-US" sz="1800" dirty="0"/>
              <a:t>output:</a:t>
            </a:r>
          </a:p>
          <a:p>
            <a:pPr marL="342900"/>
            <a:r>
              <a:rPr lang="en-US" sz="1600" dirty="0"/>
              <a:t>1</a:t>
            </a:r>
          </a:p>
          <a:p>
            <a:pPr marL="342900"/>
            <a:r>
              <a:rPr lang="en-US" sz="1600" dirty="0"/>
              <a:t>2</a:t>
            </a:r>
          </a:p>
          <a:p>
            <a:pPr marL="342900"/>
            <a:r>
              <a:rPr lang="en-US" sz="1600" dirty="0"/>
              <a:t>3</a:t>
            </a:r>
          </a:p>
          <a:p>
            <a:pPr marL="342900"/>
            <a:r>
              <a:rPr lang="en-US" sz="1600" dirty="0"/>
              <a:t>4</a:t>
            </a:r>
          </a:p>
          <a:p>
            <a:pPr marL="342900"/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9A8A811-4721-4DAA-B24A-4ED06152B5AD}"/>
              </a:ext>
            </a:extLst>
          </p:cNvPr>
          <p:cNvSpPr/>
          <p:nvPr/>
        </p:nvSpPr>
        <p:spPr>
          <a:xfrm>
            <a:off x="5678660" y="1826107"/>
            <a:ext cx="48158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</a:rPr>
              <a:t>Iterate a string</a:t>
            </a:r>
          </a:p>
          <a:p>
            <a:r>
              <a:rPr lang="en-US" dirty="0"/>
              <a:t>		for c in “Python” :</a:t>
            </a:r>
          </a:p>
          <a:p>
            <a:r>
              <a:rPr lang="en-US" dirty="0"/>
              <a:t>	      	         print (c)</a:t>
            </a:r>
          </a:p>
          <a:p>
            <a:pPr marL="342900"/>
            <a:r>
              <a:rPr lang="en-US" dirty="0"/>
              <a:t>output:</a:t>
            </a:r>
          </a:p>
          <a:p>
            <a:pPr marL="342900"/>
            <a:r>
              <a:rPr lang="en-US" sz="1400" dirty="0"/>
              <a:t>P</a:t>
            </a:r>
          </a:p>
          <a:p>
            <a:pPr marL="342900"/>
            <a:r>
              <a:rPr lang="en-US" sz="1400" dirty="0"/>
              <a:t>y</a:t>
            </a:r>
          </a:p>
          <a:p>
            <a:pPr marL="342900"/>
            <a:r>
              <a:rPr lang="en-US" sz="1400" dirty="0"/>
              <a:t>t</a:t>
            </a:r>
          </a:p>
          <a:p>
            <a:pPr marL="342900"/>
            <a:r>
              <a:rPr lang="en-US" sz="1400" dirty="0"/>
              <a:t>h</a:t>
            </a:r>
          </a:p>
          <a:p>
            <a:pPr marL="342900"/>
            <a:r>
              <a:rPr lang="en-US" sz="1400" dirty="0"/>
              <a:t>o</a:t>
            </a:r>
          </a:p>
          <a:p>
            <a:pPr marL="342900"/>
            <a:r>
              <a:rPr lang="en-US" sz="1400" dirty="0"/>
              <a:t>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290999F-1933-4CD7-BDDD-33236E6D64FD}"/>
              </a:ext>
            </a:extLst>
          </p:cNvPr>
          <p:cNvSpPr/>
          <p:nvPr/>
        </p:nvSpPr>
        <p:spPr>
          <a:xfrm>
            <a:off x="738448" y="1334865"/>
            <a:ext cx="378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different things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9627761-C449-462B-95A3-EE2F60595764}"/>
              </a:ext>
            </a:extLst>
          </p:cNvPr>
          <p:cNvSpPr/>
          <p:nvPr/>
        </p:nvSpPr>
        <p:spPr>
          <a:xfrm>
            <a:off x="951914" y="4384984"/>
            <a:ext cx="333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</a:t>
            </a:r>
          </a:p>
          <a:p>
            <a:r>
              <a:rPr lang="en-US" dirty="0">
                <a:solidFill>
                  <a:srgbClr val="C00000"/>
                </a:solidFill>
              </a:rPr>
              <a:t>Iterate each element of list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904F8CF-D8B3-4CBE-8746-2E2A471402AD}"/>
              </a:ext>
            </a:extLst>
          </p:cNvPr>
          <p:cNvSpPr txBox="1"/>
          <p:nvPr/>
        </p:nvSpPr>
        <p:spPr>
          <a:xfrm>
            <a:off x="5987782" y="4494885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</a:t>
            </a:r>
          </a:p>
          <a:p>
            <a:r>
              <a:rPr lang="en-US" dirty="0">
                <a:solidFill>
                  <a:srgbClr val="C00000"/>
                </a:solidFill>
              </a:rPr>
              <a:t>Iterate each character of string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817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676BEF-4203-4667-BECF-584E838BE07F}"/>
              </a:ext>
            </a:extLst>
          </p:cNvPr>
          <p:cNvSpPr txBox="1"/>
          <p:nvPr/>
        </p:nvSpPr>
        <p:spPr>
          <a:xfrm>
            <a:off x="670393" y="1226967"/>
            <a:ext cx="54256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2060"/>
                </a:solidFill>
              </a:rPr>
              <a:t>Iterate a range</a:t>
            </a:r>
          </a:p>
          <a:p>
            <a:r>
              <a:rPr lang="en-US" sz="1800" dirty="0"/>
              <a:t>		for </a:t>
            </a:r>
            <a:r>
              <a:rPr lang="en-US" sz="1800" dirty="0" err="1"/>
              <a:t>i</a:t>
            </a:r>
            <a:r>
              <a:rPr lang="en-US" sz="1800" dirty="0"/>
              <a:t> in range(5) :</a:t>
            </a:r>
          </a:p>
          <a:p>
            <a:r>
              <a:rPr lang="en-US" sz="1800" dirty="0"/>
              <a:t>	      	         print (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pPr marL="342900"/>
            <a:r>
              <a:rPr lang="en-US" sz="1800" dirty="0"/>
              <a:t>output:</a:t>
            </a:r>
          </a:p>
          <a:p>
            <a:pPr marL="342900"/>
            <a:r>
              <a:rPr lang="en-US" sz="1600" dirty="0"/>
              <a:t>0</a:t>
            </a:r>
          </a:p>
          <a:p>
            <a:pPr marL="342900"/>
            <a:r>
              <a:rPr lang="en-US" sz="1600" dirty="0"/>
              <a:t>1</a:t>
            </a:r>
          </a:p>
          <a:p>
            <a:pPr marL="342900"/>
            <a:r>
              <a:rPr lang="en-US" sz="1600" dirty="0"/>
              <a:t>2</a:t>
            </a:r>
          </a:p>
          <a:p>
            <a:pPr marL="342900"/>
            <a:r>
              <a:rPr lang="en-US" sz="1600" dirty="0"/>
              <a:t>3</a:t>
            </a:r>
          </a:p>
          <a:p>
            <a:pPr marL="342900"/>
            <a:r>
              <a:rPr lang="en-US" sz="1600" dirty="0"/>
              <a:t>4</a:t>
            </a:r>
          </a:p>
          <a:p>
            <a:pPr marL="342900"/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2060"/>
                </a:solidFill>
              </a:rPr>
              <a:t>Iterate a </a:t>
            </a:r>
            <a:r>
              <a:rPr lang="en-US" sz="2000" b="1" u="sng" dirty="0" err="1">
                <a:solidFill>
                  <a:srgbClr val="002060"/>
                </a:solidFill>
              </a:rPr>
              <a:t>dict</a:t>
            </a:r>
            <a:endParaRPr lang="en-US" sz="2000" b="1" u="sng" dirty="0">
              <a:solidFill>
                <a:srgbClr val="002060"/>
              </a:solidFill>
            </a:endParaRPr>
          </a:p>
          <a:p>
            <a:r>
              <a:rPr lang="en-US" sz="2000" dirty="0"/>
              <a:t>		for d in {“A”:1, “B”:2, “C”:3} :</a:t>
            </a:r>
          </a:p>
          <a:p>
            <a:r>
              <a:rPr lang="en-US" sz="2000" dirty="0"/>
              <a:t>	      	         print (d)</a:t>
            </a:r>
          </a:p>
          <a:p>
            <a:pPr marL="342900"/>
            <a:r>
              <a:rPr lang="en-US" sz="2000" dirty="0"/>
              <a:t>output:</a:t>
            </a:r>
          </a:p>
          <a:p>
            <a:pPr marL="342900"/>
            <a:r>
              <a:rPr lang="en-US" sz="1600" dirty="0"/>
              <a:t>A</a:t>
            </a:r>
          </a:p>
          <a:p>
            <a:pPr marL="342900"/>
            <a:r>
              <a:rPr lang="en-US" sz="1600" dirty="0"/>
              <a:t>B</a:t>
            </a:r>
          </a:p>
          <a:p>
            <a:pPr marL="342900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xmlns="" val="4038124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D90F06-6F30-4942-B691-5502385323F3}"/>
              </a:ext>
            </a:extLst>
          </p:cNvPr>
          <p:cNvSpPr txBox="1"/>
          <p:nvPr/>
        </p:nvSpPr>
        <p:spPr>
          <a:xfrm>
            <a:off x="686190" y="1198831"/>
            <a:ext cx="76009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What is output of following code ?</a:t>
            </a:r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range(10) :</a:t>
            </a:r>
          </a:p>
          <a:p>
            <a:pPr>
              <a:tabLst>
                <a:tab pos="355600" algn="l"/>
              </a:tabLst>
            </a:pPr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range(5, 12) :</a:t>
            </a:r>
          </a:p>
          <a:p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pPr>
              <a:tabLst>
                <a:tab pos="355600" algn="l"/>
                <a:tab pos="723900" algn="l"/>
                <a:tab pos="1077913" algn="l"/>
              </a:tabLst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  </a:t>
            </a:r>
            <a:r>
              <a:rPr lang="en-US" sz="1600" dirty="0" err="1"/>
              <a:t>i</a:t>
            </a:r>
            <a:r>
              <a:rPr lang="en-US" sz="1600" dirty="0"/>
              <a:t>  in  range(10, 40, 5) :</a:t>
            </a:r>
          </a:p>
          <a:p>
            <a:r>
              <a:rPr lang="en-US" sz="1600" dirty="0"/>
              <a:t>       print 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IN" sz="1600" dirty="0"/>
              <a:t>list = [2, 8, 9, 10, 11 ]</a:t>
            </a:r>
          </a:p>
          <a:p>
            <a:pPr>
              <a:tabLst>
                <a:tab pos="355600" algn="l"/>
              </a:tabLst>
            </a:pPr>
            <a:r>
              <a:rPr lang="en-IN" sz="1600" dirty="0"/>
              <a:t>   	for  </a:t>
            </a:r>
            <a:r>
              <a:rPr lang="en-IN" sz="1600" dirty="0" err="1"/>
              <a:t>i</a:t>
            </a:r>
            <a:r>
              <a:rPr lang="en-IN" sz="1600" dirty="0"/>
              <a:t>  in  range(1, 12) :</a:t>
            </a:r>
          </a:p>
          <a:p>
            <a:pPr>
              <a:tabLst>
                <a:tab pos="355600" algn="l"/>
                <a:tab pos="723900" algn="l"/>
              </a:tabLst>
            </a:pPr>
            <a:r>
              <a:rPr lang="en-IN" sz="1600" dirty="0"/>
              <a:t>    		if </a:t>
            </a:r>
            <a:r>
              <a:rPr lang="en-IN" sz="1600" dirty="0" err="1"/>
              <a:t>i</a:t>
            </a:r>
            <a:r>
              <a:rPr lang="en-IN" sz="1600" dirty="0"/>
              <a:t> in list :</a:t>
            </a:r>
          </a:p>
          <a:p>
            <a:pPr>
              <a:tabLst>
                <a:tab pos="1077913" algn="l"/>
              </a:tabLst>
            </a:pPr>
            <a:r>
              <a:rPr lang="en-IN" sz="1600" dirty="0"/>
              <a:t>        	continue</a:t>
            </a:r>
          </a:p>
          <a:p>
            <a:pPr>
              <a:tabLst>
                <a:tab pos="355600" algn="l"/>
                <a:tab pos="723900" algn="l"/>
                <a:tab pos="1077913" algn="l"/>
              </a:tabLst>
            </a:pPr>
            <a:r>
              <a:rPr lang="en-IN" sz="1600" dirty="0"/>
              <a:t>              print (</a:t>
            </a:r>
            <a:r>
              <a:rPr lang="en-IN" sz="1600" dirty="0" err="1"/>
              <a:t>i</a:t>
            </a:r>
            <a:r>
              <a:rPr lang="en-IN" sz="1600" dirty="0"/>
              <a:t>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479F24-EF08-4569-95DC-E8500180044B}"/>
              </a:ext>
            </a:extLst>
          </p:cNvPr>
          <p:cNvSpPr txBox="1"/>
          <p:nvPr/>
        </p:nvSpPr>
        <p:spPr>
          <a:xfrm>
            <a:off x="4902591" y="1550524"/>
            <a:ext cx="7600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WAP to print even number from given list = [10, 20, 30, 45, 79, 88, 87]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/>
              <a:t>WAP to print list element and their length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1600" dirty="0"/>
              <a:t>3.   WAP to print list element </a:t>
            </a:r>
            <a:r>
              <a:rPr lang="en-US" sz="1600" dirty="0" err="1"/>
              <a:t>upto</a:t>
            </a:r>
            <a:r>
              <a:rPr lang="en-US" sz="1600" dirty="0"/>
              <a:t> apple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12652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Python (Open Source language)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CDCC2D-8FAE-43F0-844D-C36C3AEC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7" y="1303639"/>
            <a:ext cx="6630978" cy="14828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C0AFF9D-25CF-41DD-A2D9-B829DB2D9822}"/>
              </a:ext>
            </a:extLst>
          </p:cNvPr>
          <p:cNvSpPr/>
          <p:nvPr/>
        </p:nvSpPr>
        <p:spPr>
          <a:xfrm>
            <a:off x="740592" y="2895224"/>
            <a:ext cx="107952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lot of applications in various field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web framework including Pyramid, Django and Flask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Writing Scripts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-easy to write scripts using python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development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PyQt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video game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Automation-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Facebook, Google, Instagram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63550" indent="-4635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wonderful libraries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-Learn, NLTK and TensorFlow</a:t>
            </a:r>
          </a:p>
        </p:txBody>
      </p:sp>
    </p:spTree>
    <p:extLst>
      <p:ext uri="{BB962C8B-B14F-4D97-AF65-F5344CB8AC3E}">
        <p14:creationId xmlns:p14="http://schemas.microsoft.com/office/powerpoint/2010/main" xmlns="" val="3531451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70393" y="30256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For Loop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165132-3B65-4BC1-BC31-BEC0DED434E4}"/>
              </a:ext>
            </a:extLst>
          </p:cNvPr>
          <p:cNvSpPr txBox="1"/>
          <p:nvPr/>
        </p:nvSpPr>
        <p:spPr>
          <a:xfrm>
            <a:off x="670393" y="1437983"/>
            <a:ext cx="7600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WAP to print even number from given list = [10, 20, 30, 45, 79, 88, 87]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/>
              <a:t>WAP to print list element and their length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1600" dirty="0"/>
              <a:t>3.   WAP to print list element </a:t>
            </a:r>
            <a:r>
              <a:rPr lang="en-US" sz="1600" dirty="0" err="1"/>
              <a:t>upto</a:t>
            </a:r>
            <a:r>
              <a:rPr lang="en-US" sz="1600" dirty="0"/>
              <a:t> apple</a:t>
            </a:r>
          </a:p>
          <a:p>
            <a:r>
              <a:rPr lang="en-US" sz="1600" dirty="0"/>
              <a:t>	fruits = [‘banana’ , ‘mango’, ‘apple’, ‘orange’]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016543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8" y="6408736"/>
            <a:ext cx="483909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D38425A-F8C0-4CDB-8F20-7B83F041DC50}"/>
              </a:ext>
            </a:extLst>
          </p:cNvPr>
          <p:cNvSpPr/>
          <p:nvPr/>
        </p:nvSpPr>
        <p:spPr>
          <a:xfrm>
            <a:off x="3791138" y="2767280"/>
            <a:ext cx="46097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Andalus" pitchFamily="18" charset="-78"/>
                <a:cs typeface="Andalus" pitchFamily="18" charset="-78"/>
              </a:rPr>
              <a:t>Thank</a:t>
            </a:r>
            <a:r>
              <a:rPr lang="en-US" sz="8000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xmlns="" val="114949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Who uses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56F25C0-59B3-4FBA-B7FE-99C2B895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5482"/>
            <a:ext cx="10258425" cy="4691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1275" y="6115050"/>
            <a:ext cx="1482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Ref: by Eureka.com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xmlns="" val="388353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800" b="1" dirty="0">
                <a:solidFill>
                  <a:schemeClr val="accent5">
                    <a:lumMod val="75000"/>
                  </a:schemeClr>
                </a:solidFill>
              </a:rPr>
              <a:t>Python (Open Source language)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1B7729-BCF2-48E0-93AE-0BF9648C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3" y="1426440"/>
            <a:ext cx="3137206" cy="337064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D9CC8F5F-16BC-4B64-BF32-EE8EF25CA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69" y="1401256"/>
            <a:ext cx="7632506" cy="44081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in 1989 by Guido Van Rossum (Dutch)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interpreted, object oriented, high-level programming language with dynamic semantics.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two major version available 3.x and 2.x</a:t>
            </a:r>
          </a:p>
          <a:p>
            <a:pPr marL="0" indent="0">
              <a:spcBef>
                <a:spcPts val="0"/>
              </a:spcBef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mic Sans MS (Headings)"/>
                <a:ea typeface="+mj-ea"/>
                <a:cs typeface="+mj-cs"/>
              </a:rPr>
              <a:t>Python Console</a:t>
            </a:r>
            <a:endParaRPr lang="en-IN" sz="1600" dirty="0">
              <a:solidFill>
                <a:srgbClr val="7030A0"/>
              </a:solidFill>
              <a:latin typeface="Comic Sans MS (Headings)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“Interactive Shell” where you enter code.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type code, it responds immediately.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is prompt for the next command.</a:t>
            </a:r>
          </a:p>
          <a:p>
            <a:pPr marL="0" indent="0">
              <a:spcBef>
                <a:spcPts val="0"/>
              </a:spcBef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Comic Sans MS (Headings)"/>
              </a:rPr>
              <a:t>Python IDLE</a:t>
            </a:r>
            <a:endParaRPr lang="en-IN" sz="1600" dirty="0">
              <a:solidFill>
                <a:srgbClr val="7030A0"/>
              </a:solidFill>
              <a:latin typeface="Comic Sans MS (Headings)"/>
            </a:endParaRPr>
          </a:p>
          <a:p>
            <a:pPr>
              <a:spcBef>
                <a:spcPts val="0"/>
              </a:spcBef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ntegrated 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nviroment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(IDLE)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create, save and run simple programs (.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0E8DC9-85A9-4F94-B16F-0BF39EAA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3" y="3032546"/>
            <a:ext cx="3756073" cy="1061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B051C2-2E55-4C63-828D-5305E3C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91" y="4389524"/>
            <a:ext cx="3056205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78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Variable &amp; Data Type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5E152C-465C-4DE1-8CCE-902855D39F73}"/>
              </a:ext>
            </a:extLst>
          </p:cNvPr>
          <p:cNvSpPr txBox="1"/>
          <p:nvPr/>
        </p:nvSpPr>
        <p:spPr>
          <a:xfrm>
            <a:off x="494428" y="1517235"/>
            <a:ext cx="590637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A variable is named place in the memory where a programmer can store data and later retrieve the data using the variable ‘name’.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When you create a variable you reserve some space in memory.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You can change the content of a variable in a later statement.</a:t>
            </a:r>
          </a:p>
          <a:p>
            <a:pPr>
              <a:spcAft>
                <a:spcPts val="1200"/>
              </a:spcAft>
            </a:pPr>
            <a:r>
              <a:rPr lang="en-GB" altLang="en-US" b="1" dirty="0">
                <a:solidFill>
                  <a:srgbClr val="FF0000"/>
                </a:solidFill>
              </a:rPr>
              <a:t>      Variable Name: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dirty="0"/>
              <a:t>Can contain letters, numbers, and underscores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dirty="0"/>
              <a:t>Must begin with a letter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1600" b="1" dirty="0">
                <a:solidFill>
                  <a:srgbClr val="FF0000"/>
                </a:solidFill>
              </a:rPr>
              <a:t>Cannot be one of the reserved Python keywords</a:t>
            </a:r>
            <a:r>
              <a:rPr lang="en-GB" altLang="en-US" sz="1600" dirty="0"/>
              <a:t>: and, as, assert, break, class, continue, </a:t>
            </a:r>
            <a:r>
              <a:rPr lang="en-GB" altLang="en-US" sz="1600" dirty="0" err="1"/>
              <a:t>def</a:t>
            </a:r>
            <a:r>
              <a:rPr lang="en-GB" altLang="en-US" sz="1600" dirty="0"/>
              <a:t>, del, </a:t>
            </a:r>
            <a:r>
              <a:rPr lang="en-GB" altLang="en-US" sz="1600" dirty="0" err="1"/>
              <a:t>elif</a:t>
            </a:r>
            <a:r>
              <a:rPr lang="en-GB" altLang="en-US" sz="1600" dirty="0"/>
              <a:t>, else, except, exec, finally, for, from, global, if, import, in, is, lambda, not, or, pass, print, raise, return, try, while, with, yield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47CB30-E0DB-4137-BCA3-2D2B271E310F}"/>
              </a:ext>
            </a:extLst>
          </p:cNvPr>
          <p:cNvSpPr txBox="1"/>
          <p:nvPr/>
        </p:nvSpPr>
        <p:spPr>
          <a:xfrm>
            <a:off x="6915152" y="1570160"/>
            <a:ext cx="4840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/>
              <a:t>A data type, in programming, is a classification that specifies which type of value a variable has and what type of mathematical, relational or logical operations can be applied to it without causing an error.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92" y="3203673"/>
            <a:ext cx="4569501" cy="26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468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86B580-EE9A-4F89-85B6-1E474376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742" y="642030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prakash.parmar@sakec.ac.in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B05D6-BE26-4910-9637-F0A487E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749" y="6408736"/>
            <a:ext cx="393252" cy="365125"/>
          </a:xfrm>
        </p:spPr>
        <p:txBody>
          <a:bodyPr/>
          <a:lstStyle/>
          <a:p>
            <a:fld id="{DCF7D936-6ABB-4E79-9457-2A3C0B52B297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0CADA-CF44-4398-B49B-F8CBAFE01910}"/>
              </a:ext>
            </a:extLst>
          </p:cNvPr>
          <p:cNvSpPr txBox="1"/>
          <p:nvPr/>
        </p:nvSpPr>
        <p:spPr>
          <a:xfrm>
            <a:off x="642257" y="232229"/>
            <a:ext cx="931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Variable in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5E152C-465C-4DE1-8CCE-902855D39F73}"/>
              </a:ext>
            </a:extLst>
          </p:cNvPr>
          <p:cNvSpPr txBox="1"/>
          <p:nvPr/>
        </p:nvSpPr>
        <p:spPr>
          <a:xfrm>
            <a:off x="370163" y="1312928"/>
            <a:ext cx="557257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No need to declare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Need to assign (initialize)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use of uninitialized variable raises exception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Not typed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a= 2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a=2.5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	a=‘sakec’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dirty="0"/>
              <a:t>Actually, in Python “variables” are really </a:t>
            </a:r>
            <a:r>
              <a:rPr lang="en-GB" altLang="en-US" i="1" dirty="0"/>
              <a:t>object references</a:t>
            </a:r>
            <a:r>
              <a:rPr lang="en-GB" altLang="en-US" dirty="0"/>
              <a:t>.  The reason we don't need to declare types is that a reference might point to a different type later.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Assignment manipulates references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            x = y does not make a copy of y</a:t>
            </a:r>
          </a:p>
          <a:p>
            <a:pPr marL="0" lvl="2">
              <a:spcAft>
                <a:spcPts val="600"/>
              </a:spcAft>
            </a:pPr>
            <a:r>
              <a:rPr lang="en-US" dirty="0"/>
              <a:t>            x = y makes x reference the object y references</a:t>
            </a:r>
          </a:p>
          <a:p>
            <a:r>
              <a:rPr lang="en-US" dirty="0"/>
              <a:t>      Very useful; but beware!</a:t>
            </a:r>
            <a:r>
              <a:rPr lang="en-GB" altLang="en-US" b="1" dirty="0">
                <a:solidFill>
                  <a:srgbClr val="FF0000"/>
                </a:solidFill>
              </a:rPr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419" y="1273273"/>
            <a:ext cx="1947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600698" y="1550115"/>
            <a:ext cx="3142342" cy="1777285"/>
            <a:chOff x="1600200" y="1828800"/>
            <a:chExt cx="6181725" cy="4267200"/>
          </a:xfrm>
        </p:grpSpPr>
        <p:grpSp>
          <p:nvGrpSpPr>
            <p:cNvPr id="10" name="Group 27"/>
            <p:cNvGrpSpPr>
              <a:grpSpLocks/>
            </p:cNvGrpSpPr>
            <p:nvPr/>
          </p:nvGrpSpPr>
          <p:grpSpPr bwMode="auto">
            <a:xfrm>
              <a:off x="4191000" y="2971800"/>
              <a:ext cx="3052763" cy="1371600"/>
              <a:chOff x="861" y="624"/>
              <a:chExt cx="1923" cy="864"/>
            </a:xfrm>
          </p:grpSpPr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863" y="624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1104" y="768"/>
                <a:ext cx="62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1776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2112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2</a:t>
                </a: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2448" y="816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3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861" y="1200"/>
                <a:ext cx="2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b</a:t>
                </a:r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V="1">
                <a:off x="1104" y="1104"/>
                <a:ext cx="62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194175" y="4724400"/>
              <a:ext cx="366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576763" y="4953000"/>
              <a:ext cx="9906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6435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61769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2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710363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3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4191000" y="5638800"/>
              <a:ext cx="374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V="1">
              <a:off x="4576763" y="5486400"/>
              <a:ext cx="9906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248525" y="5029200"/>
              <a:ext cx="5334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7315200" y="5026989"/>
              <a:ext cx="377825" cy="457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4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1600200" y="1981200"/>
              <a:ext cx="21272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 = [1, 2, 3]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1600200" y="5181600"/>
              <a:ext cx="2076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a.append(4)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1600200" y="3429000"/>
              <a:ext cx="1022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 = a</a:t>
              </a:r>
            </a:p>
          </p:txBody>
        </p:sp>
        <p:grpSp>
          <p:nvGrpSpPr>
            <p:cNvPr id="30" name="Group 38"/>
            <p:cNvGrpSpPr>
              <a:grpSpLocks/>
            </p:cNvGrpSpPr>
            <p:nvPr/>
          </p:nvGrpSpPr>
          <p:grpSpPr bwMode="auto">
            <a:xfrm>
              <a:off x="4191000" y="1828800"/>
              <a:ext cx="3049588" cy="762000"/>
              <a:chOff x="2640" y="768"/>
              <a:chExt cx="1921" cy="480"/>
            </a:xfrm>
          </p:grpSpPr>
          <p:sp>
            <p:nvSpPr>
              <p:cNvPr id="31" name="Text Box 30"/>
              <p:cNvSpPr txBox="1">
                <a:spLocks noChangeArrowheads="1"/>
              </p:cNvSpPr>
              <p:nvPr/>
            </p:nvSpPr>
            <p:spPr bwMode="auto">
              <a:xfrm>
                <a:off x="2640" y="816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880" y="1008"/>
                <a:ext cx="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553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889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2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225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3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345514" y="3965365"/>
            <a:ext cx="3683354" cy="1862103"/>
            <a:chOff x="8345514" y="3965365"/>
            <a:chExt cx="3683354" cy="1862103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9146934" y="4424973"/>
              <a:ext cx="16427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a</a:t>
              </a: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9318324" y="4533464"/>
              <a:ext cx="443763" cy="1578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9796222" y="4565025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9145512" y="4817514"/>
              <a:ext cx="16783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 flipV="1">
              <a:off x="9318324" y="4754392"/>
              <a:ext cx="443763" cy="1578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9146934" y="5187041"/>
              <a:ext cx="16427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</a:t>
              </a: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9318324" y="5290930"/>
              <a:ext cx="4416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9796222" y="5511857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1</a:t>
              </a: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9145512" y="5574979"/>
              <a:ext cx="16783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</a:t>
              </a:r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>
              <a:off x="9316190" y="5669663"/>
              <a:ext cx="443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22"/>
            <p:cNvSpPr txBox="1">
              <a:spLocks noChangeArrowheads="1"/>
            </p:cNvSpPr>
            <p:nvPr/>
          </p:nvSpPr>
          <p:spPr bwMode="auto">
            <a:xfrm>
              <a:off x="8345514" y="4054245"/>
              <a:ext cx="459408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dirty="0"/>
                <a:t>a = 1</a:t>
              </a:r>
            </a:p>
          </p:txBody>
        </p:sp>
        <p:sp>
          <p:nvSpPr>
            <p:cNvPr id="49" name="Text Box 23"/>
            <p:cNvSpPr txBox="1">
              <a:spLocks noChangeArrowheads="1"/>
            </p:cNvSpPr>
            <p:nvPr/>
          </p:nvSpPr>
          <p:spPr bwMode="auto">
            <a:xfrm>
              <a:off x="8345514" y="5379810"/>
              <a:ext cx="652843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a = a+1</a:t>
              </a: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8345514" y="4653905"/>
              <a:ext cx="457986" cy="189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/>
                <a:t>b = a</a:t>
              </a:r>
            </a:p>
          </p:txBody>
        </p:sp>
        <p:grpSp>
          <p:nvGrpSpPr>
            <p:cNvPr id="51" name="Group 30"/>
            <p:cNvGrpSpPr>
              <a:grpSpLocks/>
            </p:cNvGrpSpPr>
            <p:nvPr/>
          </p:nvGrpSpPr>
          <p:grpSpPr bwMode="auto">
            <a:xfrm>
              <a:off x="9145512" y="3965365"/>
              <a:ext cx="888237" cy="315611"/>
              <a:chOff x="2640" y="768"/>
              <a:chExt cx="1249" cy="480"/>
            </a:xfrm>
          </p:grpSpPr>
          <p:sp>
            <p:nvSpPr>
              <p:cNvPr id="56" name="Text Box 25"/>
              <p:cNvSpPr txBox="1">
                <a:spLocks noChangeArrowheads="1"/>
              </p:cNvSpPr>
              <p:nvPr/>
            </p:nvSpPr>
            <p:spPr bwMode="auto">
              <a:xfrm>
                <a:off x="2640" y="816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/>
                  <a:t>a</a:t>
                </a:r>
              </a:p>
            </p:txBody>
          </p:sp>
          <p:sp>
            <p:nvSpPr>
              <p:cNvPr id="57" name="Line 26"/>
              <p:cNvSpPr>
                <a:spLocks noChangeShapeType="1"/>
              </p:cNvSpPr>
              <p:nvPr/>
            </p:nvSpPr>
            <p:spPr bwMode="auto">
              <a:xfrm>
                <a:off x="2880" y="1008"/>
                <a:ext cx="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7"/>
              <p:cNvSpPr>
                <a:spLocks noChangeArrowheads="1"/>
              </p:cNvSpPr>
              <p:nvPr/>
            </p:nvSpPr>
            <p:spPr bwMode="auto">
              <a:xfrm>
                <a:off x="3553" y="768"/>
                <a:ext cx="336" cy="4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</p:grpSp>
        <p:sp>
          <p:nvSpPr>
            <p:cNvPr id="52" name="Rectangle 32"/>
            <p:cNvSpPr>
              <a:spLocks noChangeArrowheads="1"/>
            </p:cNvSpPr>
            <p:nvPr/>
          </p:nvSpPr>
          <p:spPr bwMode="auto">
            <a:xfrm>
              <a:off x="9794088" y="5133125"/>
              <a:ext cx="238949" cy="3156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/>
                <a:t>2</a:t>
              </a:r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9316190" y="5373363"/>
              <a:ext cx="443763" cy="220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41"/>
            <p:cNvSpPr>
              <a:spLocks noChangeArrowheads="1"/>
            </p:cNvSpPr>
            <p:nvPr/>
          </p:nvSpPr>
          <p:spPr bwMode="auto">
            <a:xfrm>
              <a:off x="10277343" y="5386541"/>
              <a:ext cx="1102603" cy="428047"/>
            </a:xfrm>
            <a:prstGeom prst="wedgeRectCallout">
              <a:avLst>
                <a:gd name="adj1" fmla="val -107421"/>
                <a:gd name="adj2" fmla="val -1614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 dirty="0"/>
                <a:t>old reference deleted</a:t>
              </a:r>
            </a:p>
            <a:p>
              <a:pPr eaLnBrk="0" hangingPunct="0"/>
              <a:r>
                <a:rPr lang="en-US" sz="1400" dirty="0"/>
                <a:t>by assignment (a=...)</a:t>
              </a:r>
            </a:p>
          </p:txBody>
        </p:sp>
        <p:sp>
          <p:nvSpPr>
            <p:cNvPr id="55" name="AutoShape 43"/>
            <p:cNvSpPr>
              <a:spLocks noChangeArrowheads="1"/>
            </p:cNvSpPr>
            <p:nvPr/>
          </p:nvSpPr>
          <p:spPr bwMode="auto">
            <a:xfrm>
              <a:off x="10135444" y="4669465"/>
              <a:ext cx="1893424" cy="432100"/>
            </a:xfrm>
            <a:prstGeom prst="wedgeRectCallout">
              <a:avLst>
                <a:gd name="adj1" fmla="val -58398"/>
                <a:gd name="adj2" fmla="val 7994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 dirty="0"/>
                <a:t>new </a:t>
              </a:r>
              <a:r>
                <a:rPr lang="en-US" sz="1400" dirty="0" err="1"/>
                <a:t>int</a:t>
              </a:r>
              <a:r>
                <a:rPr lang="en-US" sz="1400" dirty="0"/>
                <a:t> object created</a:t>
              </a:r>
            </a:p>
            <a:p>
              <a:pPr eaLnBrk="0" hangingPunct="0"/>
              <a:r>
                <a:rPr lang="en-US" sz="1400" dirty="0"/>
                <a:t>by add operator (1+1)</a:t>
              </a:r>
              <a:endParaRPr lang="en-US" sz="1600" dirty="0"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18" y="1630199"/>
            <a:ext cx="2024440" cy="190768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91" y="3790963"/>
            <a:ext cx="1681287" cy="21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792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2807</Words>
  <Application>Microsoft Office PowerPoint</Application>
  <PresentationFormat>Custom</PresentationFormat>
  <Paragraphs>578</Paragraphs>
  <Slides>51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sakec</dc:creator>
  <cp:lastModifiedBy>adminIT</cp:lastModifiedBy>
  <cp:revision>74</cp:revision>
  <dcterms:created xsi:type="dcterms:W3CDTF">2018-02-02T06:34:40Z</dcterms:created>
  <dcterms:modified xsi:type="dcterms:W3CDTF">2018-07-04T07:05:21Z</dcterms:modified>
</cp:coreProperties>
</file>